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256" r:id="rId2"/>
    <p:sldId id="1078" r:id="rId3"/>
    <p:sldId id="867" r:id="rId4"/>
    <p:sldId id="868" r:id="rId5"/>
    <p:sldId id="819" r:id="rId6"/>
    <p:sldId id="1003" r:id="rId7"/>
    <p:sldId id="311" r:id="rId8"/>
    <p:sldId id="308" r:id="rId9"/>
    <p:sldId id="886" r:id="rId10"/>
    <p:sldId id="877" r:id="rId11"/>
    <p:sldId id="901" r:id="rId12"/>
    <p:sldId id="876" r:id="rId13"/>
    <p:sldId id="902" r:id="rId14"/>
    <p:sldId id="285" r:id="rId15"/>
    <p:sldId id="896" r:id="rId16"/>
    <p:sldId id="888" r:id="rId17"/>
    <p:sldId id="268" r:id="rId18"/>
    <p:sldId id="269" r:id="rId19"/>
    <p:sldId id="887" r:id="rId20"/>
    <p:sldId id="1114" r:id="rId21"/>
    <p:sldId id="336" r:id="rId22"/>
    <p:sldId id="874" r:id="rId23"/>
    <p:sldId id="890" r:id="rId24"/>
    <p:sldId id="889" r:id="rId25"/>
    <p:sldId id="262" r:id="rId26"/>
    <p:sldId id="891" r:id="rId27"/>
    <p:sldId id="884" r:id="rId28"/>
    <p:sldId id="386" r:id="rId29"/>
    <p:sldId id="387" r:id="rId30"/>
    <p:sldId id="527" r:id="rId31"/>
    <p:sldId id="411" r:id="rId32"/>
    <p:sldId id="391" r:id="rId33"/>
    <p:sldId id="412" r:id="rId34"/>
    <p:sldId id="413" r:id="rId35"/>
    <p:sldId id="414" r:id="rId36"/>
    <p:sldId id="329" r:id="rId37"/>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024" userDrawn="1">
          <p15:clr>
            <a:srgbClr val="A4A3A4"/>
          </p15:clr>
        </p15:guide>
        <p15:guide id="2" pos="230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B543"/>
    <a:srgbClr val="4153AF"/>
    <a:srgbClr val="2B3870"/>
    <a:srgbClr val="2D6CAC"/>
    <a:srgbClr val="3F51B5"/>
    <a:srgbClr val="F8A53B"/>
    <a:srgbClr val="3477B5"/>
    <a:srgbClr val="CE6A47"/>
    <a:srgbClr val="6E94C1"/>
    <a:srgbClr val="459E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7325" autoAdjust="0"/>
    <p:restoredTop sz="86578" autoAdjust="0"/>
  </p:normalViewPr>
  <p:slideViewPr>
    <p:cSldViewPr snapToGrid="0">
      <p:cViewPr varScale="1">
        <p:scale>
          <a:sx n="58" d="100"/>
          <a:sy n="58" d="100"/>
        </p:scale>
        <p:origin x="516" y="28"/>
      </p:cViewPr>
      <p:guideLst/>
    </p:cSldViewPr>
  </p:slideViewPr>
  <p:outlineViewPr>
    <p:cViewPr>
      <p:scale>
        <a:sx n="33" d="100"/>
        <a:sy n="33" d="100"/>
      </p:scale>
      <p:origin x="0" y="-1376"/>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83" d="100"/>
          <a:sy n="83" d="100"/>
        </p:scale>
        <p:origin x="3888" y="84"/>
      </p:cViewPr>
      <p:guideLst>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69920" cy="481727"/>
          </a:xfrm>
          <a:prstGeom prst="rect">
            <a:avLst/>
          </a:prstGeom>
        </p:spPr>
        <p:txBody>
          <a:bodyPr vert="horz" lIns="96646" tIns="48324" rIns="96646" bIns="48324" rtlCol="0"/>
          <a:lstStyle>
            <a:lvl1pPr algn="l">
              <a:defRPr sz="1200"/>
            </a:lvl1pPr>
          </a:lstStyle>
          <a:p>
            <a:r>
              <a:rPr lang="en-US" dirty="0">
                <a:latin typeface="Source Sans Pro" panose="020B0503030403020204" pitchFamily="34" charset="0"/>
                <a:ea typeface="Source Sans Pro" panose="020B0503030403020204" pitchFamily="34" charset="0"/>
              </a:rPr>
              <a:t>Fast Track to understanding worldviews</a:t>
            </a:r>
          </a:p>
        </p:txBody>
      </p:sp>
      <p:sp>
        <p:nvSpPr>
          <p:cNvPr id="3" name="Date Placeholder 2"/>
          <p:cNvSpPr>
            <a:spLocks noGrp="1"/>
          </p:cNvSpPr>
          <p:nvPr>
            <p:ph type="dt" sz="quarter" idx="1"/>
          </p:nvPr>
        </p:nvSpPr>
        <p:spPr>
          <a:xfrm>
            <a:off x="4143588" y="1"/>
            <a:ext cx="3169920" cy="481727"/>
          </a:xfrm>
          <a:prstGeom prst="rect">
            <a:avLst/>
          </a:prstGeom>
        </p:spPr>
        <p:txBody>
          <a:bodyPr vert="horz" lIns="96646" tIns="48324" rIns="96646" bIns="48324" rtlCol="0"/>
          <a:lstStyle>
            <a:lvl1pPr algn="r">
              <a:defRPr sz="1200"/>
            </a:lvl1pPr>
          </a:lstStyle>
          <a:p>
            <a:r>
              <a:rPr lang="en-US" dirty="0">
                <a:latin typeface="Source Sans Pro" panose="020B0503030403020204" pitchFamily="34" charset="0"/>
                <a:ea typeface="Source Sans Pro" panose="020B0503030403020204" pitchFamily="34" charset="0"/>
              </a:rPr>
              <a:t>Jeff Myers, Ph.D.</a:t>
            </a:r>
          </a:p>
        </p:txBody>
      </p:sp>
      <p:sp>
        <p:nvSpPr>
          <p:cNvPr id="4" name="Footer Placeholder 3"/>
          <p:cNvSpPr>
            <a:spLocks noGrp="1"/>
          </p:cNvSpPr>
          <p:nvPr>
            <p:ph type="ftr" sz="quarter" idx="2"/>
          </p:nvPr>
        </p:nvSpPr>
        <p:spPr>
          <a:xfrm>
            <a:off x="1" y="9119474"/>
            <a:ext cx="3169920" cy="481726"/>
          </a:xfrm>
          <a:prstGeom prst="rect">
            <a:avLst/>
          </a:prstGeom>
        </p:spPr>
        <p:txBody>
          <a:bodyPr vert="horz" lIns="96646" tIns="48324" rIns="96646" bIns="48324" rtlCol="0" anchor="b"/>
          <a:lstStyle>
            <a:lvl1pPr algn="l">
              <a:defRPr sz="1200"/>
            </a:lvl1pPr>
          </a:lstStyle>
          <a:p>
            <a:r>
              <a:rPr lang="en-US"/>
              <a:t>www.summit.org</a:t>
            </a:r>
          </a:p>
        </p:txBody>
      </p:sp>
      <p:sp>
        <p:nvSpPr>
          <p:cNvPr id="5" name="Slide Number Placeholder 4"/>
          <p:cNvSpPr>
            <a:spLocks noGrp="1"/>
          </p:cNvSpPr>
          <p:nvPr>
            <p:ph type="sldNum" sz="quarter" idx="3"/>
          </p:nvPr>
        </p:nvSpPr>
        <p:spPr>
          <a:xfrm>
            <a:off x="4143588" y="9119474"/>
            <a:ext cx="3169920" cy="481726"/>
          </a:xfrm>
          <a:prstGeom prst="rect">
            <a:avLst/>
          </a:prstGeom>
        </p:spPr>
        <p:txBody>
          <a:bodyPr vert="horz" lIns="96646" tIns="48324" rIns="96646" bIns="48324" rtlCol="0" anchor="b"/>
          <a:lstStyle>
            <a:lvl1pPr algn="r">
              <a:defRPr sz="1200"/>
            </a:lvl1pPr>
          </a:lstStyle>
          <a:p>
            <a:fld id="{85DD7CE2-7FAF-4229-98FF-C911180F71A0}" type="slidenum">
              <a:rPr lang="en-US" smtClean="0"/>
              <a:t>‹#›</a:t>
            </a:fld>
            <a:endParaRPr lang="en-US"/>
          </a:p>
        </p:txBody>
      </p:sp>
    </p:spTree>
    <p:extLst>
      <p:ext uri="{BB962C8B-B14F-4D97-AF65-F5344CB8AC3E}">
        <p14:creationId xmlns:p14="http://schemas.microsoft.com/office/powerpoint/2010/main" val="376666601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69920" cy="481727"/>
          </a:xfrm>
          <a:prstGeom prst="rect">
            <a:avLst/>
          </a:prstGeom>
        </p:spPr>
        <p:txBody>
          <a:bodyPr vert="horz" lIns="96646" tIns="48324" rIns="96646" bIns="48324" rtlCol="0"/>
          <a:lstStyle>
            <a:lvl1pPr algn="l">
              <a:defRPr sz="1200" b="0" i="0">
                <a:latin typeface="Source Sans Pro Regular" panose="020B0503030403020204" pitchFamily="34" charset="77"/>
              </a:defRPr>
            </a:lvl1pPr>
          </a:lstStyle>
          <a:p>
            <a:endParaRPr lang="en-US" dirty="0"/>
          </a:p>
        </p:txBody>
      </p:sp>
      <p:sp>
        <p:nvSpPr>
          <p:cNvPr id="3" name="Date Placeholder 2"/>
          <p:cNvSpPr>
            <a:spLocks noGrp="1"/>
          </p:cNvSpPr>
          <p:nvPr>
            <p:ph type="dt" idx="1"/>
          </p:nvPr>
        </p:nvSpPr>
        <p:spPr>
          <a:xfrm>
            <a:off x="4143588" y="1"/>
            <a:ext cx="3169920" cy="481727"/>
          </a:xfrm>
          <a:prstGeom prst="rect">
            <a:avLst/>
          </a:prstGeom>
        </p:spPr>
        <p:txBody>
          <a:bodyPr vert="horz" lIns="96646" tIns="48324" rIns="96646" bIns="48324" rtlCol="0"/>
          <a:lstStyle>
            <a:lvl1pPr algn="r">
              <a:defRPr sz="1200" b="0" i="0">
                <a:latin typeface="Source Sans Pro Regular" panose="020B0503030403020204" pitchFamily="34" charset="77"/>
              </a:defRPr>
            </a:lvl1pPr>
          </a:lstStyle>
          <a:p>
            <a:fld id="{CD44B103-DC43-49EE-B470-2554E3329527}" type="datetimeFigureOut">
              <a:rPr lang="en-US" smtClean="0"/>
              <a:pPr/>
              <a:t>1/30/23</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46" tIns="48324" rIns="96646" bIns="48324" rtlCol="0" anchor="ctr"/>
          <a:lstStyle/>
          <a:p>
            <a:endParaRPr lang="en-US" dirty="0"/>
          </a:p>
        </p:txBody>
      </p:sp>
      <p:sp>
        <p:nvSpPr>
          <p:cNvPr id="5" name="Notes Placeholder 4"/>
          <p:cNvSpPr>
            <a:spLocks noGrp="1"/>
          </p:cNvSpPr>
          <p:nvPr>
            <p:ph type="body" sz="quarter" idx="3"/>
          </p:nvPr>
        </p:nvSpPr>
        <p:spPr>
          <a:xfrm>
            <a:off x="731521" y="4620578"/>
            <a:ext cx="5852160" cy="3780473"/>
          </a:xfrm>
          <a:prstGeom prst="rect">
            <a:avLst/>
          </a:prstGeom>
        </p:spPr>
        <p:txBody>
          <a:bodyPr vert="horz" lIns="96646" tIns="48324" rIns="96646" bIns="48324"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9119474"/>
            <a:ext cx="3169920" cy="481726"/>
          </a:xfrm>
          <a:prstGeom prst="rect">
            <a:avLst/>
          </a:prstGeom>
        </p:spPr>
        <p:txBody>
          <a:bodyPr vert="horz" lIns="96646" tIns="48324" rIns="96646" bIns="48324" rtlCol="0" anchor="b"/>
          <a:lstStyle>
            <a:lvl1pPr algn="l">
              <a:defRPr sz="1200" b="0" i="0">
                <a:latin typeface="Source Sans Pro Regular" panose="020B0503030403020204" pitchFamily="34" charset="77"/>
              </a:defRPr>
            </a:lvl1pPr>
          </a:lstStyle>
          <a:p>
            <a:r>
              <a:rPr lang="en-US"/>
              <a:t>www.summit.org</a:t>
            </a:r>
            <a:endParaRPr lang="en-US" dirty="0"/>
          </a:p>
        </p:txBody>
      </p:sp>
      <p:sp>
        <p:nvSpPr>
          <p:cNvPr id="7" name="Slide Number Placeholder 6"/>
          <p:cNvSpPr>
            <a:spLocks noGrp="1"/>
          </p:cNvSpPr>
          <p:nvPr>
            <p:ph type="sldNum" sz="quarter" idx="5"/>
          </p:nvPr>
        </p:nvSpPr>
        <p:spPr>
          <a:xfrm>
            <a:off x="4143588" y="9119474"/>
            <a:ext cx="3169920" cy="481726"/>
          </a:xfrm>
          <a:prstGeom prst="rect">
            <a:avLst/>
          </a:prstGeom>
        </p:spPr>
        <p:txBody>
          <a:bodyPr vert="horz" lIns="96646" tIns="48324" rIns="96646" bIns="48324" rtlCol="0" anchor="b"/>
          <a:lstStyle>
            <a:lvl1pPr algn="r">
              <a:defRPr sz="1200" b="0" i="0">
                <a:latin typeface="Source Sans Pro Regular" panose="020B0503030403020204" pitchFamily="34" charset="77"/>
              </a:defRPr>
            </a:lvl1pPr>
          </a:lstStyle>
          <a:p>
            <a:fld id="{A785D6F2-8C48-42E8-8A3D-A75163B6EBB1}" type="slidenum">
              <a:rPr lang="en-US" smtClean="0"/>
              <a:pPr/>
              <a:t>‹#›</a:t>
            </a:fld>
            <a:endParaRPr lang="en-US" dirty="0"/>
          </a:p>
        </p:txBody>
      </p:sp>
    </p:spTree>
    <p:extLst>
      <p:ext uri="{BB962C8B-B14F-4D97-AF65-F5344CB8AC3E}">
        <p14:creationId xmlns:p14="http://schemas.microsoft.com/office/powerpoint/2010/main" val="301979476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b="0" i="0" kern="1200">
        <a:solidFill>
          <a:schemeClr val="tx1"/>
        </a:solidFill>
        <a:latin typeface="Source Sans Pro Regular" panose="020B0503030403020204" pitchFamily="34" charset="77"/>
        <a:ea typeface="+mn-ea"/>
        <a:cs typeface="+mn-cs"/>
      </a:defRPr>
    </a:lvl1pPr>
    <a:lvl2pPr marL="457200" algn="l" defTabSz="914400" rtl="0" eaLnBrk="1" latinLnBrk="0" hangingPunct="1">
      <a:defRPr sz="1200" b="0" i="0" kern="1200">
        <a:solidFill>
          <a:schemeClr val="tx1"/>
        </a:solidFill>
        <a:latin typeface="Source Sans Pro Regular" panose="020B0503030403020204" pitchFamily="34" charset="77"/>
        <a:ea typeface="+mn-ea"/>
        <a:cs typeface="+mn-cs"/>
      </a:defRPr>
    </a:lvl2pPr>
    <a:lvl3pPr marL="914400" algn="l" defTabSz="914400" rtl="0" eaLnBrk="1" latinLnBrk="0" hangingPunct="1">
      <a:defRPr sz="1200" b="0" i="0" kern="1200">
        <a:solidFill>
          <a:schemeClr val="tx1"/>
        </a:solidFill>
        <a:latin typeface="Source Sans Pro Regular" panose="020B0503030403020204" pitchFamily="34" charset="77"/>
        <a:ea typeface="+mn-ea"/>
        <a:cs typeface="+mn-cs"/>
      </a:defRPr>
    </a:lvl3pPr>
    <a:lvl4pPr marL="1371600" algn="l" defTabSz="914400" rtl="0" eaLnBrk="1" latinLnBrk="0" hangingPunct="1">
      <a:defRPr sz="1200" b="0" i="0" kern="1200">
        <a:solidFill>
          <a:schemeClr val="tx1"/>
        </a:solidFill>
        <a:latin typeface="Source Sans Pro Regular" panose="020B0503030403020204" pitchFamily="34" charset="77"/>
        <a:ea typeface="+mn-ea"/>
        <a:cs typeface="+mn-cs"/>
      </a:defRPr>
    </a:lvl4pPr>
    <a:lvl5pPr marL="1828800" algn="l" defTabSz="914400" rtl="0" eaLnBrk="1" latinLnBrk="0" hangingPunct="1">
      <a:defRPr sz="1200" b="0" i="0" kern="1200">
        <a:solidFill>
          <a:schemeClr val="tx1"/>
        </a:solidFill>
        <a:latin typeface="Source Sans Pro Regular" panose="020B0503030403020204" pitchFamily="34"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irstthings.com/web-exclusives/2020/04/covid-19-and-the-spiritual-lif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2">
              <a:defRPr/>
            </a:pPr>
            <a:r>
              <a:rPr lang="en-US" sz="1100" dirty="0"/>
              <a:t>Summit’s mission is to equip and support the rising generation to embrace God’s truth and champion a biblical worldview.</a:t>
            </a:r>
          </a:p>
          <a:p>
            <a:endParaRPr lang="en-US" dirty="0"/>
          </a:p>
        </p:txBody>
      </p:sp>
      <p:sp>
        <p:nvSpPr>
          <p:cNvPr id="4" name="Slide Number Placeholder 3"/>
          <p:cNvSpPr>
            <a:spLocks noGrp="1"/>
          </p:cNvSpPr>
          <p:nvPr>
            <p:ph type="sldNum" sz="quarter" idx="5"/>
          </p:nvPr>
        </p:nvSpPr>
        <p:spPr/>
        <p:txBody>
          <a:bodyPr/>
          <a:lstStyle/>
          <a:p>
            <a:fld id="{A785D6F2-8C48-42E8-8A3D-A75163B6EBB1}" type="slidenum">
              <a:rPr lang="en-US" smtClean="0"/>
              <a:pPr/>
              <a:t>1</a:t>
            </a:fld>
            <a:endParaRPr lang="en-US" dirty="0"/>
          </a:p>
        </p:txBody>
      </p:sp>
      <p:sp>
        <p:nvSpPr>
          <p:cNvPr id="5" name="Footer Placeholder 4">
            <a:extLst>
              <a:ext uri="{FF2B5EF4-FFF2-40B4-BE49-F238E27FC236}">
                <a16:creationId xmlns:a16="http://schemas.microsoft.com/office/drawing/2014/main" id="{DF65EA9C-3DA1-4A79-849D-B4FCE2319C27}"/>
              </a:ext>
            </a:extLst>
          </p:cNvPr>
          <p:cNvSpPr>
            <a:spLocks noGrp="1"/>
          </p:cNvSpPr>
          <p:nvPr>
            <p:ph type="ftr" sz="quarter" idx="4"/>
          </p:nvPr>
        </p:nvSpPr>
        <p:spPr/>
        <p:txBody>
          <a:bodyPr/>
          <a:lstStyle/>
          <a:p>
            <a:r>
              <a:rPr lang="en-US"/>
              <a:t>www.summit.org</a:t>
            </a:r>
            <a:endParaRPr lang="en-US" dirty="0"/>
          </a:p>
        </p:txBody>
      </p:sp>
    </p:spTree>
    <p:extLst>
      <p:ext uri="{BB962C8B-B14F-4D97-AF65-F5344CB8AC3E}">
        <p14:creationId xmlns:p14="http://schemas.microsoft.com/office/powerpoint/2010/main" val="2600323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White blood cells </a:t>
            </a:r>
          </a:p>
          <a:p>
            <a:endParaRPr lang="en-US" dirty="0"/>
          </a:p>
          <a:p>
            <a:r>
              <a:rPr lang="en-US" b="0" i="0" dirty="0">
                <a:solidFill>
                  <a:srgbClr val="001320"/>
                </a:solidFill>
                <a:effectLst/>
                <a:latin typeface="Roboto"/>
              </a:rPr>
              <a:t>2 Corinthians 10:5 We destroy arguments and every lofty opinion raised against the knowledge of God, and take every thought captive to obey Christ,</a:t>
            </a:r>
            <a:endParaRPr lang="en-US" dirty="0"/>
          </a:p>
        </p:txBody>
      </p:sp>
      <p:sp>
        <p:nvSpPr>
          <p:cNvPr id="4" name="Slide Number Placeholder 3"/>
          <p:cNvSpPr>
            <a:spLocks noGrp="1"/>
          </p:cNvSpPr>
          <p:nvPr>
            <p:ph type="sldNum" sz="quarter" idx="5"/>
          </p:nvPr>
        </p:nvSpPr>
        <p:spPr/>
        <p:txBody>
          <a:bodyPr/>
          <a:lstStyle/>
          <a:p>
            <a:fld id="{A785D6F2-8C48-42E8-8A3D-A75163B6EBB1}" type="slidenum">
              <a:rPr lang="en-US" smtClean="0"/>
              <a:pPr/>
              <a:t>12</a:t>
            </a:fld>
            <a:endParaRPr lang="en-US" dirty="0"/>
          </a:p>
        </p:txBody>
      </p:sp>
      <p:sp>
        <p:nvSpPr>
          <p:cNvPr id="5" name="Footer Placeholder 4">
            <a:extLst>
              <a:ext uri="{FF2B5EF4-FFF2-40B4-BE49-F238E27FC236}">
                <a16:creationId xmlns:a16="http://schemas.microsoft.com/office/drawing/2014/main" id="{6DF5CC60-CE5F-4020-925E-3567AA454453}"/>
              </a:ext>
            </a:extLst>
          </p:cNvPr>
          <p:cNvSpPr>
            <a:spLocks noGrp="1"/>
          </p:cNvSpPr>
          <p:nvPr>
            <p:ph type="ftr" sz="quarter" idx="4"/>
          </p:nvPr>
        </p:nvSpPr>
        <p:spPr/>
        <p:txBody>
          <a:bodyPr/>
          <a:lstStyle/>
          <a:p>
            <a:r>
              <a:rPr lang="en-US"/>
              <a:t>www.summit.org</a:t>
            </a:r>
            <a:endParaRPr lang="en-US" dirty="0"/>
          </a:p>
        </p:txBody>
      </p:sp>
    </p:spTree>
    <p:extLst>
      <p:ext uri="{BB962C8B-B14F-4D97-AF65-F5344CB8AC3E}">
        <p14:creationId xmlns:p14="http://schemas.microsoft.com/office/powerpoint/2010/main" val="2695614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White blood cells </a:t>
            </a:r>
          </a:p>
          <a:p>
            <a:endParaRPr lang="en-US" dirty="0"/>
          </a:p>
          <a:p>
            <a:r>
              <a:rPr lang="en-US" b="0" i="0" dirty="0">
                <a:solidFill>
                  <a:srgbClr val="001320"/>
                </a:solidFill>
                <a:effectLst/>
                <a:latin typeface="Roboto"/>
              </a:rPr>
              <a:t>2 Corinthians 10:5 We destroy arguments and every lofty opinion raised against the knowledge of God, and take every thought captive to obey Christ,</a:t>
            </a:r>
            <a:endParaRPr lang="en-US" dirty="0"/>
          </a:p>
        </p:txBody>
      </p:sp>
      <p:sp>
        <p:nvSpPr>
          <p:cNvPr id="4" name="Slide Number Placeholder 3"/>
          <p:cNvSpPr>
            <a:spLocks noGrp="1"/>
          </p:cNvSpPr>
          <p:nvPr>
            <p:ph type="sldNum" sz="quarter" idx="5"/>
          </p:nvPr>
        </p:nvSpPr>
        <p:spPr/>
        <p:txBody>
          <a:bodyPr/>
          <a:lstStyle/>
          <a:p>
            <a:fld id="{A785D6F2-8C48-42E8-8A3D-A75163B6EBB1}" type="slidenum">
              <a:rPr lang="en-US" smtClean="0"/>
              <a:pPr/>
              <a:t>13</a:t>
            </a:fld>
            <a:endParaRPr lang="en-US" dirty="0"/>
          </a:p>
        </p:txBody>
      </p:sp>
      <p:sp>
        <p:nvSpPr>
          <p:cNvPr id="5" name="Footer Placeholder 4">
            <a:extLst>
              <a:ext uri="{FF2B5EF4-FFF2-40B4-BE49-F238E27FC236}">
                <a16:creationId xmlns:a16="http://schemas.microsoft.com/office/drawing/2014/main" id="{6DF5CC60-CE5F-4020-925E-3567AA454453}"/>
              </a:ext>
            </a:extLst>
          </p:cNvPr>
          <p:cNvSpPr>
            <a:spLocks noGrp="1"/>
          </p:cNvSpPr>
          <p:nvPr>
            <p:ph type="ftr" sz="quarter" idx="4"/>
          </p:nvPr>
        </p:nvSpPr>
        <p:spPr/>
        <p:txBody>
          <a:bodyPr/>
          <a:lstStyle/>
          <a:p>
            <a:r>
              <a:rPr lang="en-US"/>
              <a:t>www.summit.org</a:t>
            </a:r>
            <a:endParaRPr lang="en-US" dirty="0"/>
          </a:p>
        </p:txBody>
      </p:sp>
    </p:spTree>
    <p:extLst>
      <p:ext uri="{BB962C8B-B14F-4D97-AF65-F5344CB8AC3E}">
        <p14:creationId xmlns:p14="http://schemas.microsoft.com/office/powerpoint/2010/main" val="900275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877888" y="1260475"/>
            <a:ext cx="6048375" cy="34020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01" name="Shape 101"/>
          <p:cNvSpPr txBox="1">
            <a:spLocks noGrp="1"/>
          </p:cNvSpPr>
          <p:nvPr>
            <p:ph type="body" idx="1"/>
          </p:nvPr>
        </p:nvSpPr>
        <p:spPr>
          <a:xfrm>
            <a:off x="780290" y="4851606"/>
            <a:ext cx="6242303" cy="3969497"/>
          </a:xfrm>
          <a:prstGeom prst="rect">
            <a:avLst/>
          </a:prstGeom>
          <a:noFill/>
          <a:ln>
            <a:noFill/>
          </a:ln>
        </p:spPr>
        <p:txBody>
          <a:bodyPr lIns="102153" tIns="51077" rIns="102153" bIns="51077" anchor="t" anchorCtr="0">
            <a:noAutofit/>
          </a:bodyPr>
          <a:lstStyle/>
          <a:p>
            <a:endParaRPr dirty="0">
              <a:solidFill>
                <a:schemeClr val="dk1"/>
              </a:solidFill>
              <a:latin typeface="Calibri"/>
              <a:ea typeface="Calibri"/>
              <a:cs typeface="Calibri"/>
              <a:sym typeface="Calibri"/>
            </a:endParaRPr>
          </a:p>
        </p:txBody>
      </p:sp>
      <p:sp>
        <p:nvSpPr>
          <p:cNvPr id="102" name="Shape 102"/>
          <p:cNvSpPr txBox="1">
            <a:spLocks noGrp="1"/>
          </p:cNvSpPr>
          <p:nvPr>
            <p:ph type="sldNum" idx="12"/>
          </p:nvPr>
        </p:nvSpPr>
        <p:spPr>
          <a:xfrm>
            <a:off x="4419828" y="9575449"/>
            <a:ext cx="3381248" cy="505811"/>
          </a:xfrm>
          <a:prstGeom prst="rect">
            <a:avLst/>
          </a:prstGeom>
          <a:noFill/>
          <a:ln>
            <a:noFill/>
          </a:ln>
        </p:spPr>
        <p:txBody>
          <a:bodyPr lIns="102153" tIns="51077" rIns="102153" bIns="51077" anchor="b" anchorCtr="0">
            <a:noAutofit/>
          </a:bodyPr>
          <a:lstStyle/>
          <a:p>
            <a:pPr>
              <a:buSzPct val="25000"/>
            </a:pPr>
            <a:fld id="{00000000-1234-1234-1234-123412341234}" type="slidenum">
              <a:rPr lang="en-US" sz="1300">
                <a:solidFill>
                  <a:schemeClr val="dk1"/>
                </a:solidFill>
                <a:latin typeface="Calibri"/>
                <a:ea typeface="Calibri"/>
                <a:cs typeface="Calibri"/>
                <a:sym typeface="Calibri"/>
              </a:rPr>
              <a:pPr>
                <a:buSzPct val="25000"/>
              </a:pPr>
              <a:t>14</a:t>
            </a:fld>
            <a:endParaRPr lang="en-US" sz="1300">
              <a:solidFill>
                <a:schemeClr val="dk1"/>
              </a:solidFill>
              <a:latin typeface="Calibri"/>
              <a:ea typeface="Calibri"/>
              <a:cs typeface="Calibri"/>
              <a:sym typeface="Calibri"/>
            </a:endParaRPr>
          </a:p>
        </p:txBody>
      </p:sp>
      <p:sp>
        <p:nvSpPr>
          <p:cNvPr id="2" name="Footer Placeholder 1">
            <a:extLst>
              <a:ext uri="{FF2B5EF4-FFF2-40B4-BE49-F238E27FC236}">
                <a16:creationId xmlns:a16="http://schemas.microsoft.com/office/drawing/2014/main" id="{2807A057-61D1-4EEB-9FBF-1D254F0E0A61}"/>
              </a:ext>
            </a:extLst>
          </p:cNvPr>
          <p:cNvSpPr>
            <a:spLocks noGrp="1"/>
          </p:cNvSpPr>
          <p:nvPr>
            <p:ph type="ftr" sz="quarter" idx="4"/>
          </p:nvPr>
        </p:nvSpPr>
        <p:spPr/>
        <p:txBody>
          <a:bodyPr/>
          <a:lstStyle/>
          <a:p>
            <a:r>
              <a:rPr lang="en-US"/>
              <a:t>www.summit.org</a:t>
            </a:r>
            <a:endParaRPr lang="en-US" dirty="0"/>
          </a:p>
        </p:txBody>
      </p:sp>
    </p:spTree>
    <p:extLst>
      <p:ext uri="{BB962C8B-B14F-4D97-AF65-F5344CB8AC3E}">
        <p14:creationId xmlns:p14="http://schemas.microsoft.com/office/powerpoint/2010/main" val="3751206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these six? The goal of understanding patterns is not to understand everything, any more than that to understand people we have to meet every person. We want to understand the dominant patterns of the day.</a:t>
            </a:r>
          </a:p>
          <a:p>
            <a:r>
              <a:rPr lang="en-US" sz="1100" dirty="0"/>
              <a:t>London Telegraph: 176,632 people in England and Wales consider themselves, in their religious affiliation, to be Jedi warriors. Another 6,242</a:t>
            </a:r>
          </a:p>
          <a:p>
            <a:r>
              <a:rPr lang="en-US" sz="1100" dirty="0"/>
              <a:t>say they worship heavy metal music.</a:t>
            </a:r>
            <a:endParaRPr lang="en-US" dirty="0"/>
          </a:p>
          <a:p>
            <a:r>
              <a:rPr lang="en-US" dirty="0"/>
              <a:t>Why not engineering? Because the battle of ideas doesn’t rage in engineering (imagine engineers debating whether 2 + 2 = 4 is true or just a social construct)</a:t>
            </a:r>
          </a:p>
        </p:txBody>
      </p:sp>
      <p:sp>
        <p:nvSpPr>
          <p:cNvPr id="4" name="Slide Number Placeholder 3"/>
          <p:cNvSpPr>
            <a:spLocks noGrp="1"/>
          </p:cNvSpPr>
          <p:nvPr>
            <p:ph type="sldNum" sz="quarter" idx="10"/>
          </p:nvPr>
        </p:nvSpPr>
        <p:spPr/>
        <p:txBody>
          <a:bodyPr/>
          <a:lstStyle/>
          <a:p>
            <a:fld id="{A785D6F2-8C48-42E8-8A3D-A75163B6EBB1}" type="slidenum">
              <a:rPr lang="en-US" smtClean="0"/>
              <a:t>15</a:t>
            </a:fld>
            <a:endParaRPr lang="en-US"/>
          </a:p>
        </p:txBody>
      </p:sp>
      <p:sp>
        <p:nvSpPr>
          <p:cNvPr id="5" name="Footer Placeholder 4">
            <a:extLst>
              <a:ext uri="{FF2B5EF4-FFF2-40B4-BE49-F238E27FC236}">
                <a16:creationId xmlns:a16="http://schemas.microsoft.com/office/drawing/2014/main" id="{19C62822-8091-44A0-8F16-D8BBBCCA86FB}"/>
              </a:ext>
            </a:extLst>
          </p:cNvPr>
          <p:cNvSpPr>
            <a:spLocks noGrp="1"/>
          </p:cNvSpPr>
          <p:nvPr>
            <p:ph type="ftr" sz="quarter" idx="4"/>
          </p:nvPr>
        </p:nvSpPr>
        <p:spPr/>
        <p:txBody>
          <a:bodyPr/>
          <a:lstStyle/>
          <a:p>
            <a:r>
              <a:rPr lang="en-US"/>
              <a:t>www.summit.org</a:t>
            </a:r>
            <a:endParaRPr lang="en-US" dirty="0"/>
          </a:p>
        </p:txBody>
      </p:sp>
    </p:spTree>
    <p:extLst>
      <p:ext uri="{BB962C8B-B14F-4D97-AF65-F5344CB8AC3E}">
        <p14:creationId xmlns:p14="http://schemas.microsoft.com/office/powerpoint/2010/main" val="2147591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85D6F2-8C48-42E8-8A3D-A75163B6EBB1}" type="slidenum">
              <a:rPr lang="en-US" smtClean="0"/>
              <a:pPr/>
              <a:t>16</a:t>
            </a:fld>
            <a:endParaRPr lang="en-US" dirty="0"/>
          </a:p>
        </p:txBody>
      </p:sp>
      <p:sp>
        <p:nvSpPr>
          <p:cNvPr id="5" name="Footer Placeholder 4">
            <a:extLst>
              <a:ext uri="{FF2B5EF4-FFF2-40B4-BE49-F238E27FC236}">
                <a16:creationId xmlns:a16="http://schemas.microsoft.com/office/drawing/2014/main" id="{E933506F-77EC-4F85-95AA-D98BE8C36562}"/>
              </a:ext>
            </a:extLst>
          </p:cNvPr>
          <p:cNvSpPr>
            <a:spLocks noGrp="1"/>
          </p:cNvSpPr>
          <p:nvPr>
            <p:ph type="ftr" sz="quarter" idx="4"/>
          </p:nvPr>
        </p:nvSpPr>
        <p:spPr/>
        <p:txBody>
          <a:bodyPr/>
          <a:lstStyle/>
          <a:p>
            <a:r>
              <a:rPr lang="en-US"/>
              <a:t>www.summit.org</a:t>
            </a:r>
            <a:endParaRPr lang="en-US" dirty="0"/>
          </a:p>
        </p:txBody>
      </p:sp>
    </p:spTree>
    <p:extLst>
      <p:ext uri="{BB962C8B-B14F-4D97-AF65-F5344CB8AC3E}">
        <p14:creationId xmlns:p14="http://schemas.microsoft.com/office/powerpoint/2010/main" val="4273948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pPr>
            <a:r>
              <a:rPr lang="en-US" dirty="0">
                <a:solidFill>
                  <a:schemeClr val="dk1"/>
                </a:solidFill>
                <a:latin typeface="Calibri"/>
                <a:ea typeface="Calibri"/>
                <a:cs typeface="Calibri"/>
                <a:sym typeface="Calibri"/>
              </a:rPr>
              <a:t>What we call “New Spirituality” is often referred to as the New Age Movement, neo-paganism, new consciousness, or just “spirituality.” New Spirituality’s influences range from Hinduism and Buddhism to the personal introspection of Ralph Waldo Emerson and Henry David Thoreau, with a good dose of pop psychology thrown in. </a:t>
            </a:r>
          </a:p>
          <a:p>
            <a:pPr>
              <a:buSzPct val="25000"/>
            </a:pPr>
            <a:r>
              <a:rPr lang="en-US" dirty="0">
                <a:solidFill>
                  <a:schemeClr val="dk1"/>
                </a:solidFill>
                <a:latin typeface="Calibri"/>
                <a:ea typeface="Calibri"/>
                <a:cs typeface="Calibri"/>
                <a:sym typeface="Calibri"/>
              </a:rPr>
              <a:t> </a:t>
            </a:r>
          </a:p>
          <a:p>
            <a:pPr>
              <a:buSzPct val="25000"/>
            </a:pPr>
            <a:r>
              <a:rPr lang="en-US" dirty="0">
                <a:solidFill>
                  <a:schemeClr val="dk1"/>
                </a:solidFill>
                <a:latin typeface="Calibri"/>
                <a:ea typeface="Calibri"/>
                <a:cs typeface="Calibri"/>
                <a:sym typeface="Calibri"/>
              </a:rPr>
              <a:t>New Spiritualists talk about God and Jesus Christ in such positive terms that some people are convinced the New Spiritualist worldview is basically Christian. But it isn’t. New Spirituality is committed to a radically un-Christian view of the world, the nature of God, and the purpose of human beings in this world and the next. </a:t>
            </a:r>
          </a:p>
          <a:p>
            <a:pPr>
              <a:buSzPct val="25000"/>
            </a:pPr>
            <a:r>
              <a:rPr lang="en-US" dirty="0">
                <a:solidFill>
                  <a:schemeClr val="dk1"/>
                </a:solidFill>
                <a:latin typeface="Calibri"/>
                <a:ea typeface="Calibri"/>
                <a:cs typeface="Calibri"/>
                <a:sym typeface="Calibri"/>
              </a:rPr>
              <a:t> </a:t>
            </a:r>
          </a:p>
          <a:p>
            <a:pPr>
              <a:buSzPct val="25000"/>
            </a:pPr>
            <a:r>
              <a:rPr lang="en-US" dirty="0">
                <a:solidFill>
                  <a:schemeClr val="dk1"/>
                </a:solidFill>
                <a:latin typeface="Calibri"/>
                <a:ea typeface="Calibri"/>
                <a:cs typeface="Calibri"/>
                <a:sym typeface="Calibri"/>
              </a:rPr>
              <a:t>If you can understand three things, you’ll have a pretty good grasp of what New Spirituality is all about:</a:t>
            </a:r>
          </a:p>
          <a:p>
            <a:pPr>
              <a:buSzPct val="25000"/>
            </a:pPr>
            <a:r>
              <a:rPr lang="en-US" dirty="0">
                <a:solidFill>
                  <a:schemeClr val="dk1"/>
                </a:solidFill>
                <a:latin typeface="Calibri"/>
                <a:ea typeface="Calibri"/>
                <a:cs typeface="Calibri"/>
                <a:sym typeface="Calibri"/>
              </a:rPr>
              <a:t> </a:t>
            </a:r>
          </a:p>
          <a:p>
            <a:endParaRPr lang="en-US" dirty="0"/>
          </a:p>
          <a:p>
            <a:r>
              <a:rPr lang="en-US" dirty="0"/>
              <a:t>Motions:</a:t>
            </a:r>
          </a:p>
          <a:p>
            <a:r>
              <a:rPr lang="en-US" dirty="0"/>
              <a:t>Everything is spirit (arms out wide)</a:t>
            </a:r>
          </a:p>
          <a:p>
            <a:r>
              <a:rPr lang="en-US" dirty="0"/>
              <a:t>God is within (point to self)</a:t>
            </a:r>
          </a:p>
          <a:p>
            <a:r>
              <a:rPr lang="en-US" dirty="0"/>
              <a:t>Life is the search for higher consciousness (meditation stance)</a:t>
            </a:r>
          </a:p>
          <a:p>
            <a:r>
              <a:rPr lang="en-US" dirty="0"/>
              <a:t>Oneness brings unity, which solves the world’s problems (hug)</a:t>
            </a:r>
          </a:p>
        </p:txBody>
      </p:sp>
      <p:sp>
        <p:nvSpPr>
          <p:cNvPr id="4" name="Slide Number Placeholder 3"/>
          <p:cNvSpPr>
            <a:spLocks noGrp="1"/>
          </p:cNvSpPr>
          <p:nvPr>
            <p:ph type="sldNum" sz="quarter" idx="5"/>
          </p:nvPr>
        </p:nvSpPr>
        <p:spPr/>
        <p:txBody>
          <a:bodyPr/>
          <a:lstStyle/>
          <a:p>
            <a:fld id="{A785D6F2-8C48-42E8-8A3D-A75163B6EBB1}" type="slidenum">
              <a:rPr lang="en-US" smtClean="0"/>
              <a:pPr/>
              <a:t>19</a:t>
            </a:fld>
            <a:endParaRPr lang="en-US" dirty="0"/>
          </a:p>
        </p:txBody>
      </p:sp>
      <p:sp>
        <p:nvSpPr>
          <p:cNvPr id="5" name="Footer Placeholder 4">
            <a:extLst>
              <a:ext uri="{FF2B5EF4-FFF2-40B4-BE49-F238E27FC236}">
                <a16:creationId xmlns:a16="http://schemas.microsoft.com/office/drawing/2014/main" id="{D1983486-3BE8-4FD7-B818-B14EC3F2947E}"/>
              </a:ext>
            </a:extLst>
          </p:cNvPr>
          <p:cNvSpPr>
            <a:spLocks noGrp="1"/>
          </p:cNvSpPr>
          <p:nvPr>
            <p:ph type="ftr" sz="quarter" idx="4"/>
          </p:nvPr>
        </p:nvSpPr>
        <p:spPr/>
        <p:txBody>
          <a:bodyPr/>
          <a:lstStyle/>
          <a:p>
            <a:r>
              <a:rPr lang="en-US"/>
              <a:t>www.summit.org</a:t>
            </a:r>
            <a:endParaRPr lang="en-US" dirty="0"/>
          </a:p>
        </p:txBody>
      </p:sp>
    </p:spTree>
    <p:extLst>
      <p:ext uri="{BB962C8B-B14F-4D97-AF65-F5344CB8AC3E}">
        <p14:creationId xmlns:p14="http://schemas.microsoft.com/office/powerpoint/2010/main" val="3823891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1292225"/>
            <a:ext cx="6202363" cy="3489325"/>
          </a:xfrm>
        </p:spPr>
      </p:sp>
      <p:sp>
        <p:nvSpPr>
          <p:cNvPr id="3" name="Notes Placeholder 2"/>
          <p:cNvSpPr>
            <a:spLocks noGrp="1"/>
          </p:cNvSpPr>
          <p:nvPr>
            <p:ph type="body" idx="1"/>
          </p:nvPr>
        </p:nvSpPr>
        <p:spPr/>
        <p:txBody>
          <a:bodyPr/>
          <a:lstStyle/>
          <a:p>
            <a:r>
              <a:rPr lang="en-US" b="0" i="0" dirty="0">
                <a:solidFill>
                  <a:srgbClr val="202124"/>
                </a:solidFill>
                <a:effectLst/>
                <a:latin typeface="Roboto" panose="02000000000000000000" pitchFamily="2" charset="0"/>
              </a:rPr>
              <a:t>"The Force is what gives a Jedi his power. It's </a:t>
            </a:r>
            <a:r>
              <a:rPr lang="en-US" b="1" i="0" dirty="0">
                <a:solidFill>
                  <a:srgbClr val="202124"/>
                </a:solidFill>
                <a:effectLst/>
                <a:latin typeface="Roboto" panose="02000000000000000000" pitchFamily="2" charset="0"/>
              </a:rPr>
              <a:t>an energy field created by all living</a:t>
            </a:r>
            <a:r>
              <a:rPr lang="en-US" b="0" i="0" dirty="0">
                <a:solidFill>
                  <a:srgbClr val="202124"/>
                </a:solidFill>
                <a:effectLst/>
                <a:latin typeface="Roboto" panose="02000000000000000000" pitchFamily="2" charset="0"/>
              </a:rPr>
              <a:t> things. It surrounds us and penetrates us. It binds the galaxy together."</a:t>
            </a:r>
            <a:endParaRPr lang="en-US" dirty="0"/>
          </a:p>
        </p:txBody>
      </p:sp>
      <p:sp>
        <p:nvSpPr>
          <p:cNvPr id="4" name="Slide Number Placeholder 3"/>
          <p:cNvSpPr>
            <a:spLocks noGrp="1"/>
          </p:cNvSpPr>
          <p:nvPr>
            <p:ph type="sldNum" idx="10"/>
          </p:nvPr>
        </p:nvSpPr>
        <p:spPr/>
        <p:txBody>
          <a:bodyPr/>
          <a:lstStyle/>
          <a:p>
            <a:pPr>
              <a:buSzPct val="25000"/>
            </a:pPr>
            <a:fld id="{00000000-1234-1234-1234-123412341234}" type="slidenum">
              <a:rPr lang="en-US" smtClean="0"/>
              <a:pPr>
                <a:buSzPct val="25000"/>
              </a:pPr>
              <a:t>20</a:t>
            </a:fld>
            <a:endParaRPr lang="en-US"/>
          </a:p>
        </p:txBody>
      </p:sp>
      <p:sp>
        <p:nvSpPr>
          <p:cNvPr id="5" name="Footer Placeholder 4">
            <a:extLst>
              <a:ext uri="{FF2B5EF4-FFF2-40B4-BE49-F238E27FC236}">
                <a16:creationId xmlns:a16="http://schemas.microsoft.com/office/drawing/2014/main" id="{6AADFEA6-96FE-4700-AB7E-A0D17766A524}"/>
              </a:ext>
            </a:extLst>
          </p:cNvPr>
          <p:cNvSpPr>
            <a:spLocks noGrp="1"/>
          </p:cNvSpPr>
          <p:nvPr>
            <p:ph type="ftr" sz="quarter" idx="4"/>
          </p:nvPr>
        </p:nvSpPr>
        <p:spPr/>
        <p:txBody>
          <a:bodyPr/>
          <a:lstStyle/>
          <a:p>
            <a:r>
              <a:rPr lang="en-US"/>
              <a:t>www.summit.org</a:t>
            </a:r>
            <a:endParaRPr lang="en-US" dirty="0"/>
          </a:p>
        </p:txBody>
      </p:sp>
    </p:spTree>
    <p:extLst>
      <p:ext uri="{BB962C8B-B14F-4D97-AF65-F5344CB8AC3E}">
        <p14:creationId xmlns:p14="http://schemas.microsoft.com/office/powerpoint/2010/main" val="18206584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85D6F2-8C48-42E8-8A3D-A75163B6EBB1}" type="slidenum">
              <a:rPr lang="en-US" smtClean="0"/>
              <a:pPr/>
              <a:t>21</a:t>
            </a:fld>
            <a:endParaRPr lang="en-US" dirty="0"/>
          </a:p>
        </p:txBody>
      </p:sp>
      <p:sp>
        <p:nvSpPr>
          <p:cNvPr id="5" name="Footer Placeholder 4">
            <a:extLst>
              <a:ext uri="{FF2B5EF4-FFF2-40B4-BE49-F238E27FC236}">
                <a16:creationId xmlns:a16="http://schemas.microsoft.com/office/drawing/2014/main" id="{D0A9F972-3E58-4B88-A60E-D344EF5E8AAC}"/>
              </a:ext>
            </a:extLst>
          </p:cNvPr>
          <p:cNvSpPr>
            <a:spLocks noGrp="1"/>
          </p:cNvSpPr>
          <p:nvPr>
            <p:ph type="ftr" sz="quarter" idx="4"/>
          </p:nvPr>
        </p:nvSpPr>
        <p:spPr/>
        <p:txBody>
          <a:bodyPr/>
          <a:lstStyle/>
          <a:p>
            <a:r>
              <a:rPr lang="en-US"/>
              <a:t>www.summit.org</a:t>
            </a:r>
            <a:endParaRPr lang="en-US" dirty="0"/>
          </a:p>
        </p:txBody>
      </p:sp>
    </p:spTree>
    <p:extLst>
      <p:ext uri="{BB962C8B-B14F-4D97-AF65-F5344CB8AC3E}">
        <p14:creationId xmlns:p14="http://schemas.microsoft.com/office/powerpoint/2010/main" val="1149640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85D6F2-8C48-42E8-8A3D-A75163B6EBB1}" type="slidenum">
              <a:rPr lang="en-US" smtClean="0"/>
              <a:pPr/>
              <a:t>23</a:t>
            </a:fld>
            <a:endParaRPr lang="en-US" dirty="0"/>
          </a:p>
        </p:txBody>
      </p:sp>
      <p:sp>
        <p:nvSpPr>
          <p:cNvPr id="5" name="Footer Placeholder 4">
            <a:extLst>
              <a:ext uri="{FF2B5EF4-FFF2-40B4-BE49-F238E27FC236}">
                <a16:creationId xmlns:a16="http://schemas.microsoft.com/office/drawing/2014/main" id="{061E3117-5C0C-4A07-ABD6-5A5B2CF00F4B}"/>
              </a:ext>
            </a:extLst>
          </p:cNvPr>
          <p:cNvSpPr>
            <a:spLocks noGrp="1"/>
          </p:cNvSpPr>
          <p:nvPr>
            <p:ph type="ftr" sz="quarter" idx="4"/>
          </p:nvPr>
        </p:nvSpPr>
        <p:spPr/>
        <p:txBody>
          <a:bodyPr/>
          <a:lstStyle/>
          <a:p>
            <a:r>
              <a:rPr lang="en-US"/>
              <a:t>www.summit.org</a:t>
            </a:r>
            <a:endParaRPr lang="en-US" dirty="0"/>
          </a:p>
        </p:txBody>
      </p:sp>
    </p:spTree>
    <p:extLst>
      <p:ext uri="{BB962C8B-B14F-4D97-AF65-F5344CB8AC3E}">
        <p14:creationId xmlns:p14="http://schemas.microsoft.com/office/powerpoint/2010/main" val="268925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85D6F2-8C48-42E8-8A3D-A75163B6EBB1}" type="slidenum">
              <a:rPr lang="en-US" smtClean="0"/>
              <a:pPr/>
              <a:t>24</a:t>
            </a:fld>
            <a:endParaRPr lang="en-US" dirty="0"/>
          </a:p>
        </p:txBody>
      </p:sp>
      <p:sp>
        <p:nvSpPr>
          <p:cNvPr id="5" name="Footer Placeholder 4">
            <a:extLst>
              <a:ext uri="{FF2B5EF4-FFF2-40B4-BE49-F238E27FC236}">
                <a16:creationId xmlns:a16="http://schemas.microsoft.com/office/drawing/2014/main" id="{4A6BF048-B60F-42C6-A519-8B7542345837}"/>
              </a:ext>
            </a:extLst>
          </p:cNvPr>
          <p:cNvSpPr>
            <a:spLocks noGrp="1"/>
          </p:cNvSpPr>
          <p:nvPr>
            <p:ph type="ftr" sz="quarter" idx="4"/>
          </p:nvPr>
        </p:nvSpPr>
        <p:spPr/>
        <p:txBody>
          <a:bodyPr/>
          <a:lstStyle/>
          <a:p>
            <a:r>
              <a:rPr lang="en-US"/>
              <a:t>www.summit.org</a:t>
            </a:r>
            <a:endParaRPr lang="en-US" dirty="0"/>
          </a:p>
        </p:txBody>
      </p:sp>
    </p:spTree>
    <p:extLst>
      <p:ext uri="{BB962C8B-B14F-4D97-AF65-F5344CB8AC3E}">
        <p14:creationId xmlns:p14="http://schemas.microsoft.com/office/powerpoint/2010/main" val="3457492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Preparing</a:t>
            </a:r>
            <a:r>
              <a:rPr lang="en-US" baseline="0" dirty="0"/>
              <a:t> a Generation to Love the Gospel and Stand for Truth</a:t>
            </a:r>
            <a:endParaRPr lang="en-US" dirty="0"/>
          </a:p>
        </p:txBody>
      </p:sp>
      <p:sp>
        <p:nvSpPr>
          <p:cNvPr id="4" name="Slide Number Placeholder 3"/>
          <p:cNvSpPr>
            <a:spLocks noGrp="1"/>
          </p:cNvSpPr>
          <p:nvPr>
            <p:ph type="sldNum" sz="quarter" idx="10"/>
          </p:nvPr>
        </p:nvSpPr>
        <p:spPr/>
        <p:txBody>
          <a:bodyPr/>
          <a:lstStyle/>
          <a:p>
            <a:fld id="{A785D6F2-8C48-42E8-8A3D-A75163B6EBB1}" type="slidenum">
              <a:rPr lang="en-US" smtClean="0"/>
              <a:pPr/>
              <a:t>2</a:t>
            </a:fld>
            <a:endParaRPr lang="en-US" dirty="0"/>
          </a:p>
        </p:txBody>
      </p:sp>
      <p:sp>
        <p:nvSpPr>
          <p:cNvPr id="5" name="Date Placeholder 4">
            <a:extLst>
              <a:ext uri="{FF2B5EF4-FFF2-40B4-BE49-F238E27FC236}">
                <a16:creationId xmlns:a16="http://schemas.microsoft.com/office/drawing/2014/main" id="{81A7C7EE-BC3D-4D95-811B-EE258989518A}"/>
              </a:ext>
            </a:extLst>
          </p:cNvPr>
          <p:cNvSpPr>
            <a:spLocks noGrp="1"/>
          </p:cNvSpPr>
          <p:nvPr>
            <p:ph type="dt" idx="1"/>
          </p:nvPr>
        </p:nvSpPr>
        <p:spPr/>
        <p:txBody>
          <a:bodyPr/>
          <a:lstStyle/>
          <a:p>
            <a:fld id="{D3F79B8D-0BAB-49C3-9E99-9B1D033A68B8}" type="datetime1">
              <a:rPr lang="en-US" smtClean="0"/>
              <a:t>1/30/23</a:t>
            </a:fld>
            <a:endParaRPr lang="en-US" dirty="0"/>
          </a:p>
        </p:txBody>
      </p:sp>
      <p:sp>
        <p:nvSpPr>
          <p:cNvPr id="6" name="Footer Placeholder 5">
            <a:extLst>
              <a:ext uri="{FF2B5EF4-FFF2-40B4-BE49-F238E27FC236}">
                <a16:creationId xmlns:a16="http://schemas.microsoft.com/office/drawing/2014/main" id="{FBA1216A-702E-4EE7-909A-14169174CD2A}"/>
              </a:ext>
            </a:extLst>
          </p:cNvPr>
          <p:cNvSpPr>
            <a:spLocks noGrp="1"/>
          </p:cNvSpPr>
          <p:nvPr>
            <p:ph type="ftr" sz="quarter" idx="4"/>
          </p:nvPr>
        </p:nvSpPr>
        <p:spPr/>
        <p:txBody>
          <a:bodyPr/>
          <a:lstStyle/>
          <a:p>
            <a:r>
              <a:rPr lang="en-US"/>
              <a:t>Jeff Myers, Ph.D., jeff@summit.org</a:t>
            </a:r>
            <a:endParaRPr lang="en-US" dirty="0"/>
          </a:p>
        </p:txBody>
      </p:sp>
    </p:spTree>
    <p:extLst>
      <p:ext uri="{BB962C8B-B14F-4D97-AF65-F5344CB8AC3E}">
        <p14:creationId xmlns:p14="http://schemas.microsoft.com/office/powerpoint/2010/main" val="37925329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1292225"/>
            <a:ext cx="6202363" cy="3489325"/>
          </a:xfrm>
        </p:spPr>
      </p:sp>
      <p:sp>
        <p:nvSpPr>
          <p:cNvPr id="3" name="Notes Placeholder 2"/>
          <p:cNvSpPr>
            <a:spLocks noGrp="1"/>
          </p:cNvSpPr>
          <p:nvPr>
            <p:ph type="body" idx="1"/>
          </p:nvPr>
        </p:nvSpPr>
        <p:spPr/>
        <p:txBody>
          <a:bodyPr/>
          <a:lstStyle/>
          <a:p>
            <a:pPr defTabSz="986572">
              <a:defRPr/>
            </a:pPr>
            <a:r>
              <a:rPr lang="en-US" dirty="0"/>
              <a:t>Martin Heidegger, </a:t>
            </a:r>
            <a:r>
              <a:rPr lang="en-US" i="1" dirty="0"/>
              <a:t>Poetry, Language, Thought</a:t>
            </a:r>
            <a:r>
              <a:rPr lang="en-US" dirty="0"/>
              <a:t> (New York: Harper, 2001), 197.</a:t>
            </a:r>
          </a:p>
          <a:p>
            <a:endParaRPr lang="en-US" dirty="0"/>
          </a:p>
        </p:txBody>
      </p:sp>
      <p:sp>
        <p:nvSpPr>
          <p:cNvPr id="4" name="Header Placeholder 3"/>
          <p:cNvSpPr>
            <a:spLocks noGrp="1"/>
          </p:cNvSpPr>
          <p:nvPr>
            <p:ph type="hdr" sz="quarter" idx="10"/>
          </p:nvPr>
        </p:nvSpPr>
        <p:spPr/>
        <p:txBody>
          <a:bodyPr/>
          <a:lstStyle/>
          <a:p>
            <a:pPr>
              <a:defRPr/>
            </a:pPr>
            <a:r>
              <a:rPr lang="en-US"/>
              <a:t>Dr. Jeff Myers</a:t>
            </a:r>
          </a:p>
        </p:txBody>
      </p:sp>
      <p:sp>
        <p:nvSpPr>
          <p:cNvPr id="5" name="Date Placeholder 4"/>
          <p:cNvSpPr>
            <a:spLocks noGrp="1"/>
          </p:cNvSpPr>
          <p:nvPr>
            <p:ph type="dt" idx="11"/>
          </p:nvPr>
        </p:nvSpPr>
        <p:spPr/>
        <p:txBody>
          <a:bodyPr/>
          <a:lstStyle/>
          <a:p>
            <a:pPr>
              <a:defRPr/>
            </a:pPr>
            <a:r>
              <a:rPr lang="en-US"/>
              <a:t>Summit Summer Conference</a:t>
            </a:r>
          </a:p>
        </p:txBody>
      </p:sp>
      <p:sp>
        <p:nvSpPr>
          <p:cNvPr id="6" name="Footer Placeholder 5"/>
          <p:cNvSpPr>
            <a:spLocks noGrp="1"/>
          </p:cNvSpPr>
          <p:nvPr>
            <p:ph type="ftr" sz="quarter" idx="12"/>
          </p:nvPr>
        </p:nvSpPr>
        <p:spPr/>
        <p:txBody>
          <a:bodyPr/>
          <a:lstStyle/>
          <a:p>
            <a:pPr>
              <a:defRPr/>
            </a:pPr>
            <a:r>
              <a:rPr lang="en-US"/>
              <a:t>www.summit.org</a:t>
            </a:r>
          </a:p>
        </p:txBody>
      </p:sp>
    </p:spTree>
    <p:extLst>
      <p:ext uri="{BB962C8B-B14F-4D97-AF65-F5344CB8AC3E}">
        <p14:creationId xmlns:p14="http://schemas.microsoft.com/office/powerpoint/2010/main" val="2555966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85D6F2-8C48-42E8-8A3D-A75163B6EBB1}" type="slidenum">
              <a:rPr lang="en-US" smtClean="0"/>
              <a:pPr/>
              <a:t>26</a:t>
            </a:fld>
            <a:endParaRPr lang="en-US" dirty="0"/>
          </a:p>
        </p:txBody>
      </p:sp>
      <p:sp>
        <p:nvSpPr>
          <p:cNvPr id="5" name="Footer Placeholder 4">
            <a:extLst>
              <a:ext uri="{FF2B5EF4-FFF2-40B4-BE49-F238E27FC236}">
                <a16:creationId xmlns:a16="http://schemas.microsoft.com/office/drawing/2014/main" id="{2936A565-0D49-412C-931C-E661113D8719}"/>
              </a:ext>
            </a:extLst>
          </p:cNvPr>
          <p:cNvSpPr>
            <a:spLocks noGrp="1"/>
          </p:cNvSpPr>
          <p:nvPr>
            <p:ph type="ftr" sz="quarter" idx="4"/>
          </p:nvPr>
        </p:nvSpPr>
        <p:spPr/>
        <p:txBody>
          <a:bodyPr/>
          <a:lstStyle/>
          <a:p>
            <a:r>
              <a:rPr lang="en-US"/>
              <a:t>www.summit.org</a:t>
            </a:r>
            <a:endParaRPr lang="en-US" dirty="0"/>
          </a:p>
        </p:txBody>
      </p:sp>
    </p:spTree>
    <p:extLst>
      <p:ext uri="{BB962C8B-B14F-4D97-AF65-F5344CB8AC3E}">
        <p14:creationId xmlns:p14="http://schemas.microsoft.com/office/powerpoint/2010/main" val="32210095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85D6F2-8C48-42E8-8A3D-A75163B6EBB1}" type="slidenum">
              <a:rPr lang="en-US" smtClean="0"/>
              <a:pPr/>
              <a:t>27</a:t>
            </a:fld>
            <a:endParaRPr lang="en-US" dirty="0"/>
          </a:p>
        </p:txBody>
      </p:sp>
      <p:sp>
        <p:nvSpPr>
          <p:cNvPr id="5" name="Footer Placeholder 4">
            <a:extLst>
              <a:ext uri="{FF2B5EF4-FFF2-40B4-BE49-F238E27FC236}">
                <a16:creationId xmlns:a16="http://schemas.microsoft.com/office/drawing/2014/main" id="{0A55C5E9-C3D3-4A2F-9775-386B71360681}"/>
              </a:ext>
            </a:extLst>
          </p:cNvPr>
          <p:cNvSpPr>
            <a:spLocks noGrp="1"/>
          </p:cNvSpPr>
          <p:nvPr>
            <p:ph type="ftr" sz="quarter" idx="4"/>
          </p:nvPr>
        </p:nvSpPr>
        <p:spPr/>
        <p:txBody>
          <a:bodyPr/>
          <a:lstStyle/>
          <a:p>
            <a:r>
              <a:rPr lang="en-US"/>
              <a:t>www.summit.org</a:t>
            </a:r>
            <a:endParaRPr lang="en-US" dirty="0"/>
          </a:p>
        </p:txBody>
      </p:sp>
    </p:spTree>
    <p:extLst>
      <p:ext uri="{BB962C8B-B14F-4D97-AF65-F5344CB8AC3E}">
        <p14:creationId xmlns:p14="http://schemas.microsoft.com/office/powerpoint/2010/main" val="2803275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Biblical worldview is not true because it is good, it is good because it is true. It throws open reality and enables us to see it from God’s perspective</a:t>
            </a:r>
          </a:p>
        </p:txBody>
      </p:sp>
      <p:sp>
        <p:nvSpPr>
          <p:cNvPr id="4" name="Slide Number Placeholder 3"/>
          <p:cNvSpPr>
            <a:spLocks noGrp="1"/>
          </p:cNvSpPr>
          <p:nvPr>
            <p:ph type="sldNum" sz="quarter" idx="5"/>
          </p:nvPr>
        </p:nvSpPr>
        <p:spPr/>
        <p:txBody>
          <a:bodyPr/>
          <a:lstStyle/>
          <a:p>
            <a:fld id="{A785D6F2-8C48-42E8-8A3D-A75163B6EBB1}" type="slidenum">
              <a:rPr lang="en-US" smtClean="0"/>
              <a:pPr/>
              <a:t>29</a:t>
            </a:fld>
            <a:endParaRPr lang="en-US" dirty="0"/>
          </a:p>
        </p:txBody>
      </p:sp>
      <p:sp>
        <p:nvSpPr>
          <p:cNvPr id="5" name="Footer Placeholder 4">
            <a:extLst>
              <a:ext uri="{FF2B5EF4-FFF2-40B4-BE49-F238E27FC236}">
                <a16:creationId xmlns:a16="http://schemas.microsoft.com/office/drawing/2014/main" id="{A7972946-5433-4A50-A928-D10538977B69}"/>
              </a:ext>
            </a:extLst>
          </p:cNvPr>
          <p:cNvSpPr>
            <a:spLocks noGrp="1"/>
          </p:cNvSpPr>
          <p:nvPr>
            <p:ph type="ftr" sz="quarter" idx="4"/>
          </p:nvPr>
        </p:nvSpPr>
        <p:spPr/>
        <p:txBody>
          <a:bodyPr/>
          <a:lstStyle/>
          <a:p>
            <a:r>
              <a:rPr lang="en-US"/>
              <a:t>www.summit.org</a:t>
            </a:r>
            <a:endParaRPr lang="en-US" dirty="0"/>
          </a:p>
        </p:txBody>
      </p:sp>
    </p:spTree>
    <p:extLst>
      <p:ext uri="{BB962C8B-B14F-4D97-AF65-F5344CB8AC3E}">
        <p14:creationId xmlns:p14="http://schemas.microsoft.com/office/powerpoint/2010/main" val="33196326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3138" y="1271588"/>
            <a:ext cx="6108700" cy="3436937"/>
          </a:xfrm>
        </p:spPr>
      </p:sp>
      <p:sp>
        <p:nvSpPr>
          <p:cNvPr id="3" name="Notes Placeholder 2"/>
          <p:cNvSpPr>
            <a:spLocks noGrp="1"/>
          </p:cNvSpPr>
          <p:nvPr>
            <p:ph type="body" idx="1"/>
          </p:nvPr>
        </p:nvSpPr>
        <p:spPr/>
        <p:txBody>
          <a:bodyPr/>
          <a:lstStyle/>
          <a:p>
            <a:pPr marL="184663" indent="-184663" defTabSz="984871">
              <a:buFont typeface="Arial" panose="020B0604020202020204" pitchFamily="34" charset="0"/>
              <a:buChar char="•"/>
              <a:defRPr/>
            </a:pPr>
            <a:r>
              <a:rPr lang="en-US" dirty="0"/>
              <a:t>Rights-Treating people with dignity as image-bearers of God</a:t>
            </a:r>
            <a:r>
              <a:rPr lang="en-US" baseline="0" dirty="0"/>
              <a:t>-</a:t>
            </a:r>
            <a:r>
              <a:rPr lang="en-US" dirty="0"/>
              <a:t>William of Ockham</a:t>
            </a:r>
            <a:r>
              <a:rPr lang="en-US" baseline="0" dirty="0"/>
              <a:t> argued that rights should be based on real things; Locke-based on Genesis creation</a:t>
            </a:r>
          </a:p>
          <a:p>
            <a:pPr marL="184663" indent="-184663" defTabSz="984871">
              <a:buFont typeface="Arial" panose="020B0604020202020204" pitchFamily="34" charset="0"/>
              <a:buChar char="•"/>
              <a:defRPr/>
            </a:pPr>
            <a:r>
              <a:rPr lang="en-US" dirty="0"/>
              <a:t>Slavery-Promoting the unalienable right to liberty-Paul treated slaves as brothers, fellow-workers; Luke;</a:t>
            </a:r>
            <a:r>
              <a:rPr lang="en-US" baseline="0" dirty="0"/>
              <a:t> </a:t>
            </a:r>
            <a:r>
              <a:rPr lang="en-US" baseline="0" dirty="0" err="1"/>
              <a:t>Onesimus</a:t>
            </a:r>
            <a:r>
              <a:rPr lang="en-US" baseline="0" dirty="0"/>
              <a:t>; early 1700s…Wilberforce, Hannah Moore, Thomas Clarke, </a:t>
            </a:r>
            <a:r>
              <a:rPr lang="en-US" baseline="0" dirty="0" err="1"/>
              <a:t>Olaudah</a:t>
            </a:r>
            <a:r>
              <a:rPr lang="en-US" baseline="0" dirty="0"/>
              <a:t> Equiano</a:t>
            </a:r>
          </a:p>
          <a:p>
            <a:pPr marL="184663" indent="-184663">
              <a:buFont typeface="Arial" panose="020B0604020202020204" pitchFamily="34" charset="0"/>
              <a:buChar char="•"/>
            </a:pPr>
            <a:r>
              <a:rPr lang="en-US" baseline="0" dirty="0"/>
              <a:t>Women and children-Rome was anti-woman</a:t>
            </a:r>
          </a:p>
          <a:p>
            <a:pPr marL="184663" indent="-184663">
              <a:buFont typeface="Arial" panose="020B0604020202020204" pitchFamily="34" charset="0"/>
              <a:buChar char="•"/>
            </a:pPr>
            <a:r>
              <a:rPr lang="en-US" baseline="0" dirty="0"/>
              <a:t>Education: St. </a:t>
            </a:r>
            <a:r>
              <a:rPr lang="en-US" baseline="0" dirty="0" err="1"/>
              <a:t>Columbanus</a:t>
            </a:r>
            <a:r>
              <a:rPr lang="en-US" baseline="0" dirty="0"/>
              <a:t>; </a:t>
            </a:r>
            <a:r>
              <a:rPr lang="en-US" baseline="0" dirty="0" err="1"/>
              <a:t>Charlemaigne</a:t>
            </a:r>
            <a:r>
              <a:rPr lang="en-US" baseline="0" dirty="0"/>
              <a:t>-got Alcuin of York; Geert Groote (Netherlands)</a:t>
            </a:r>
          </a:p>
          <a:p>
            <a:pPr marL="184663" indent="-184663">
              <a:buFont typeface="Arial" panose="020B0604020202020204" pitchFamily="34" charset="0"/>
              <a:buChar char="•"/>
            </a:pPr>
            <a:r>
              <a:rPr lang="en-US" baseline="0" dirty="0"/>
              <a:t>Modern medicine: Roman plague, black plague, Catholic church, but also Moravian Brethren</a:t>
            </a:r>
          </a:p>
          <a:p>
            <a:pPr marL="184663" indent="-184663">
              <a:buFont typeface="Arial" panose="020B0604020202020204" pitchFamily="34" charset="0"/>
              <a:buChar char="•"/>
            </a:pPr>
            <a:r>
              <a:rPr lang="en-US" baseline="0" dirty="0"/>
              <a:t>Charity-Christianity saw mercy and charity as virtues, not vices, as philosophers had done</a:t>
            </a:r>
          </a:p>
          <a:p>
            <a:pPr marL="184663" indent="-184663">
              <a:buFont typeface="Arial" panose="020B0604020202020204" pitchFamily="34" charset="0"/>
              <a:buChar char="•"/>
            </a:pPr>
            <a:r>
              <a:rPr lang="en-US" baseline="0" dirty="0"/>
              <a:t>Science: 52 active scientists as “founders”—only one was an atheist, more than 60% devout Christians (Edmund Halley was the atheist—or at least a skeptic). Robert </a:t>
            </a:r>
            <a:r>
              <a:rPr lang="en-US" baseline="0" dirty="0" err="1"/>
              <a:t>Grosseteste</a:t>
            </a:r>
            <a:r>
              <a:rPr lang="en-US" baseline="0" dirty="0"/>
              <a:t> 1170-1253 developed scientific method—didn’t just want to reason ABOUT the world—wanted to look AT it (Roger Bacon was one of his students)</a:t>
            </a:r>
          </a:p>
          <a:p>
            <a:pPr marL="184663" indent="-184663">
              <a:buFont typeface="Arial" panose="020B0604020202020204" pitchFamily="34" charset="0"/>
              <a:buChar char="•"/>
            </a:pPr>
            <a:r>
              <a:rPr lang="en-US" baseline="0" dirty="0"/>
              <a:t>Arts: </a:t>
            </a:r>
            <a:r>
              <a:rPr lang="en-US" baseline="0" dirty="0" err="1"/>
              <a:t>Chr</a:t>
            </a:r>
            <a:r>
              <a:rPr lang="en-US" baseline="0" dirty="0"/>
              <a:t> influence gave us David and Messiah; secularism gave us Marcel Duchamp’s urinal. </a:t>
            </a:r>
            <a:r>
              <a:rPr lang="en-US" baseline="0" dirty="0" err="1"/>
              <a:t>Chr</a:t>
            </a:r>
            <a:r>
              <a:rPr lang="en-US" baseline="0" dirty="0"/>
              <a:t> believed in intrinsic spiritual aspect of reality. Creation, fall, redemption in stories—music.</a:t>
            </a:r>
          </a:p>
          <a:p>
            <a:endParaRPr lang="en-US" baseline="0" dirty="0"/>
          </a:p>
          <a:p>
            <a:endParaRPr lang="en-US" dirty="0"/>
          </a:p>
        </p:txBody>
      </p:sp>
      <p:sp>
        <p:nvSpPr>
          <p:cNvPr id="4" name="Slide Number Placeholder 3"/>
          <p:cNvSpPr>
            <a:spLocks noGrp="1"/>
          </p:cNvSpPr>
          <p:nvPr>
            <p:ph type="sldNum" idx="10"/>
          </p:nvPr>
        </p:nvSpPr>
        <p:spPr/>
        <p:txBody>
          <a:bodyPr/>
          <a:lstStyle/>
          <a:p>
            <a:pPr>
              <a:buSzPct val="25000"/>
            </a:pPr>
            <a:fld id="{00000000-1234-1234-1234-123412341234}" type="slidenum">
              <a:rPr lang="en-US" smtClean="0"/>
              <a:pPr>
                <a:buSzPct val="25000"/>
              </a:pPr>
              <a:t>30</a:t>
            </a:fld>
            <a:endParaRPr lang="en-US"/>
          </a:p>
        </p:txBody>
      </p:sp>
      <p:sp>
        <p:nvSpPr>
          <p:cNvPr id="5" name="Footer Placeholder 4"/>
          <p:cNvSpPr>
            <a:spLocks noGrp="1"/>
          </p:cNvSpPr>
          <p:nvPr>
            <p:ph type="ftr" idx="11"/>
          </p:nvPr>
        </p:nvSpPr>
        <p:spPr/>
        <p:txBody>
          <a:bodyPr/>
          <a:lstStyle/>
          <a:p>
            <a:r>
              <a:rPr lang="en-US"/>
              <a:t>Jeff Myers, Ph.D.</a:t>
            </a:r>
          </a:p>
        </p:txBody>
      </p:sp>
      <p:sp>
        <p:nvSpPr>
          <p:cNvPr id="6" name="Header Placeholder 5"/>
          <p:cNvSpPr>
            <a:spLocks noGrp="1"/>
          </p:cNvSpPr>
          <p:nvPr>
            <p:ph type="hdr" idx="12"/>
          </p:nvPr>
        </p:nvSpPr>
        <p:spPr/>
        <p:txBody>
          <a:bodyPr/>
          <a:lstStyle/>
          <a:p>
            <a:r>
              <a:rPr lang="en-US"/>
              <a:t>The Rising Storm: Staff Training</a:t>
            </a:r>
          </a:p>
        </p:txBody>
      </p:sp>
      <p:sp>
        <p:nvSpPr>
          <p:cNvPr id="7" name="Date Placeholder 6">
            <a:extLst>
              <a:ext uri="{FF2B5EF4-FFF2-40B4-BE49-F238E27FC236}">
                <a16:creationId xmlns:a16="http://schemas.microsoft.com/office/drawing/2014/main" id="{F6D1D15E-DEC0-4B7D-84B3-AC3BA1E1338D}"/>
              </a:ext>
            </a:extLst>
          </p:cNvPr>
          <p:cNvSpPr>
            <a:spLocks noGrp="1"/>
          </p:cNvSpPr>
          <p:nvPr>
            <p:ph type="dt" idx="13"/>
          </p:nvPr>
        </p:nvSpPr>
        <p:spPr/>
        <p:txBody>
          <a:bodyPr/>
          <a:lstStyle/>
          <a:p>
            <a:fld id="{5D64741B-B9D0-4EBB-9439-E83BAAEDF53E}" type="datetime1">
              <a:rPr lang="en-US" smtClean="0"/>
              <a:t>1/30/23</a:t>
            </a:fld>
            <a:endParaRPr lang="en-US"/>
          </a:p>
        </p:txBody>
      </p:sp>
    </p:spTree>
    <p:extLst>
      <p:ext uri="{BB962C8B-B14F-4D97-AF65-F5344CB8AC3E}">
        <p14:creationId xmlns:p14="http://schemas.microsoft.com/office/powerpoint/2010/main" val="32070011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biblical worldview is true in that it reflects reality as it really is</a:t>
            </a:r>
          </a:p>
          <a:p>
            <a:r>
              <a:rPr lang="en-US" dirty="0"/>
              <a:t>John 8:32—you will know the truth (</a:t>
            </a:r>
            <a:r>
              <a:rPr lang="en-US" dirty="0" err="1"/>
              <a:t>alatheia</a:t>
            </a:r>
            <a:r>
              <a:rPr lang="en-US" dirty="0"/>
              <a:t>)=reality</a:t>
            </a:r>
          </a:p>
          <a:p>
            <a:r>
              <a:rPr lang="en-US" dirty="0"/>
              <a:t>TRUTH versus truths</a:t>
            </a:r>
          </a:p>
        </p:txBody>
      </p:sp>
      <p:sp>
        <p:nvSpPr>
          <p:cNvPr id="4" name="Slide Number Placeholder 3"/>
          <p:cNvSpPr>
            <a:spLocks noGrp="1"/>
          </p:cNvSpPr>
          <p:nvPr>
            <p:ph type="sldNum" sz="quarter" idx="5"/>
          </p:nvPr>
        </p:nvSpPr>
        <p:spPr/>
        <p:txBody>
          <a:bodyPr/>
          <a:lstStyle/>
          <a:p>
            <a:fld id="{A785D6F2-8C48-42E8-8A3D-A75163B6EBB1}" type="slidenum">
              <a:rPr lang="en-US" smtClean="0"/>
              <a:pPr/>
              <a:t>31</a:t>
            </a:fld>
            <a:endParaRPr lang="en-US" dirty="0"/>
          </a:p>
        </p:txBody>
      </p:sp>
      <p:sp>
        <p:nvSpPr>
          <p:cNvPr id="5" name="Footer Placeholder 4">
            <a:extLst>
              <a:ext uri="{FF2B5EF4-FFF2-40B4-BE49-F238E27FC236}">
                <a16:creationId xmlns:a16="http://schemas.microsoft.com/office/drawing/2014/main" id="{FC75A023-36B8-41F9-9E04-E41E197F9718}"/>
              </a:ext>
            </a:extLst>
          </p:cNvPr>
          <p:cNvSpPr>
            <a:spLocks noGrp="1"/>
          </p:cNvSpPr>
          <p:nvPr>
            <p:ph type="ftr" sz="quarter" idx="4"/>
          </p:nvPr>
        </p:nvSpPr>
        <p:spPr/>
        <p:txBody>
          <a:bodyPr/>
          <a:lstStyle/>
          <a:p>
            <a:r>
              <a:rPr lang="en-US"/>
              <a:t>www.summit.org</a:t>
            </a:r>
            <a:endParaRPr lang="en-US" dirty="0"/>
          </a:p>
        </p:txBody>
      </p:sp>
    </p:spTree>
    <p:extLst>
      <p:ext uri="{BB962C8B-B14F-4D97-AF65-F5344CB8AC3E}">
        <p14:creationId xmlns:p14="http://schemas.microsoft.com/office/powerpoint/2010/main" val="34887110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 Zoe: </a:t>
            </a:r>
            <a:r>
              <a:rPr lang="en-US" dirty="0" err="1"/>
              <a:t>dz</a:t>
            </a:r>
            <a:r>
              <a:rPr lang="en-US" dirty="0"/>
              <a:t>-O-ay</a:t>
            </a:r>
          </a:p>
          <a:p>
            <a:endParaRPr lang="en-US" dirty="0"/>
          </a:p>
        </p:txBody>
      </p:sp>
      <p:sp>
        <p:nvSpPr>
          <p:cNvPr id="4" name="Slide Number Placeholder 3"/>
          <p:cNvSpPr>
            <a:spLocks noGrp="1"/>
          </p:cNvSpPr>
          <p:nvPr>
            <p:ph type="sldNum" sz="quarter" idx="5"/>
          </p:nvPr>
        </p:nvSpPr>
        <p:spPr/>
        <p:txBody>
          <a:bodyPr/>
          <a:lstStyle/>
          <a:p>
            <a:fld id="{A785D6F2-8C48-42E8-8A3D-A75163B6EBB1}" type="slidenum">
              <a:rPr lang="en-US" smtClean="0"/>
              <a:pPr/>
              <a:t>34</a:t>
            </a:fld>
            <a:endParaRPr lang="en-US" dirty="0"/>
          </a:p>
        </p:txBody>
      </p:sp>
      <p:sp>
        <p:nvSpPr>
          <p:cNvPr id="5" name="Footer Placeholder 4">
            <a:extLst>
              <a:ext uri="{FF2B5EF4-FFF2-40B4-BE49-F238E27FC236}">
                <a16:creationId xmlns:a16="http://schemas.microsoft.com/office/drawing/2014/main" id="{DF6E345F-C008-44FE-9EFB-09769770D585}"/>
              </a:ext>
            </a:extLst>
          </p:cNvPr>
          <p:cNvSpPr>
            <a:spLocks noGrp="1"/>
          </p:cNvSpPr>
          <p:nvPr>
            <p:ph type="ftr" sz="quarter" idx="4"/>
          </p:nvPr>
        </p:nvSpPr>
        <p:spPr/>
        <p:txBody>
          <a:bodyPr/>
          <a:lstStyle/>
          <a:p>
            <a:r>
              <a:rPr lang="en-US"/>
              <a:t>www.summit.org</a:t>
            </a:r>
            <a:endParaRPr lang="en-US" dirty="0"/>
          </a:p>
        </p:txBody>
      </p:sp>
    </p:spTree>
    <p:extLst>
      <p:ext uri="{BB962C8B-B14F-4D97-AF65-F5344CB8AC3E}">
        <p14:creationId xmlns:p14="http://schemas.microsoft.com/office/powerpoint/2010/main" val="12004029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F145E2-953D-6043-9D20-F4A9C974EA13}" type="slidenum">
              <a:rPr lang="en-US" smtClean="0"/>
              <a:t>36</a:t>
            </a:fld>
            <a:endParaRPr lang="en-US"/>
          </a:p>
        </p:txBody>
      </p:sp>
      <p:sp>
        <p:nvSpPr>
          <p:cNvPr id="5" name="Footer Placeholder 4">
            <a:extLst>
              <a:ext uri="{FF2B5EF4-FFF2-40B4-BE49-F238E27FC236}">
                <a16:creationId xmlns:a16="http://schemas.microsoft.com/office/drawing/2014/main" id="{6C3E5D95-1DF7-4491-B1EB-654327BE836D}"/>
              </a:ext>
            </a:extLst>
          </p:cNvPr>
          <p:cNvSpPr>
            <a:spLocks noGrp="1"/>
          </p:cNvSpPr>
          <p:nvPr>
            <p:ph type="ftr" sz="quarter" idx="4"/>
          </p:nvPr>
        </p:nvSpPr>
        <p:spPr/>
        <p:txBody>
          <a:bodyPr/>
          <a:lstStyle/>
          <a:p>
            <a:r>
              <a:rPr lang="en-US"/>
              <a:t>www.summit.org</a:t>
            </a:r>
            <a:endParaRPr lang="en-US" dirty="0"/>
          </a:p>
        </p:txBody>
      </p:sp>
    </p:spTree>
    <p:extLst>
      <p:ext uri="{BB962C8B-B14F-4D97-AF65-F5344CB8AC3E}">
        <p14:creationId xmlns:p14="http://schemas.microsoft.com/office/powerpoint/2010/main" val="3976055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7097">
              <a:defRPr/>
            </a:pPr>
            <a:r>
              <a:rPr lang="en-US" dirty="0"/>
              <a:t>43 dead, 1,189 injured, 7,200 arrests, and 2,000 buildings destroyed</a:t>
            </a:r>
          </a:p>
          <a:p>
            <a:endParaRPr lang="en-US" dirty="0"/>
          </a:p>
        </p:txBody>
      </p:sp>
      <p:sp>
        <p:nvSpPr>
          <p:cNvPr id="4" name="Slide Number Placeholder 3"/>
          <p:cNvSpPr>
            <a:spLocks noGrp="1"/>
          </p:cNvSpPr>
          <p:nvPr>
            <p:ph type="sldNum" sz="quarter" idx="10"/>
          </p:nvPr>
        </p:nvSpPr>
        <p:spPr/>
        <p:txBody>
          <a:bodyPr/>
          <a:lstStyle/>
          <a:p>
            <a:fld id="{63F145E2-953D-6043-9D20-F4A9C974EA13}" type="slidenum">
              <a:rPr lang="en-US" smtClean="0"/>
              <a:t>3</a:t>
            </a:fld>
            <a:endParaRPr lang="en-US"/>
          </a:p>
        </p:txBody>
      </p:sp>
      <p:sp>
        <p:nvSpPr>
          <p:cNvPr id="5" name="Footer Placeholder 4">
            <a:extLst>
              <a:ext uri="{FF2B5EF4-FFF2-40B4-BE49-F238E27FC236}">
                <a16:creationId xmlns:a16="http://schemas.microsoft.com/office/drawing/2014/main" id="{F1B428B6-428B-457F-99B6-4F8044C32738}"/>
              </a:ext>
            </a:extLst>
          </p:cNvPr>
          <p:cNvSpPr>
            <a:spLocks noGrp="1"/>
          </p:cNvSpPr>
          <p:nvPr>
            <p:ph type="ftr" sz="quarter" idx="4"/>
          </p:nvPr>
        </p:nvSpPr>
        <p:spPr/>
        <p:txBody>
          <a:bodyPr/>
          <a:lstStyle/>
          <a:p>
            <a:r>
              <a:rPr lang="en-US"/>
              <a:t>www.summit.org</a:t>
            </a:r>
            <a:endParaRPr lang="en-US" dirty="0"/>
          </a:p>
        </p:txBody>
      </p:sp>
    </p:spTree>
    <p:extLst>
      <p:ext uri="{BB962C8B-B14F-4D97-AF65-F5344CB8AC3E}">
        <p14:creationId xmlns:p14="http://schemas.microsoft.com/office/powerpoint/2010/main" val="3401966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Seemed like a paradise. Calm, hard-working people, kinder, less pretentious. Productive. Focused on others.</a:t>
            </a:r>
          </a:p>
        </p:txBody>
      </p:sp>
      <p:sp>
        <p:nvSpPr>
          <p:cNvPr id="4" name="Slide Number Placeholder 3"/>
          <p:cNvSpPr>
            <a:spLocks noGrp="1"/>
          </p:cNvSpPr>
          <p:nvPr>
            <p:ph type="sldNum" sz="quarter" idx="5"/>
          </p:nvPr>
        </p:nvSpPr>
        <p:spPr/>
        <p:txBody>
          <a:bodyPr/>
          <a:lstStyle/>
          <a:p>
            <a:fld id="{0888D5C7-E659-462D-AD48-4730C7095089}" type="slidenum">
              <a:rPr lang="en-US" smtClean="0"/>
              <a:t>4</a:t>
            </a:fld>
            <a:endParaRPr lang="en-US"/>
          </a:p>
        </p:txBody>
      </p:sp>
      <p:sp>
        <p:nvSpPr>
          <p:cNvPr id="5" name="Footer Placeholder 4">
            <a:extLst>
              <a:ext uri="{FF2B5EF4-FFF2-40B4-BE49-F238E27FC236}">
                <a16:creationId xmlns:a16="http://schemas.microsoft.com/office/drawing/2014/main" id="{A22D6094-BC29-4AD9-B65C-2480F9F750C6}"/>
              </a:ext>
            </a:extLst>
          </p:cNvPr>
          <p:cNvSpPr>
            <a:spLocks noGrp="1"/>
          </p:cNvSpPr>
          <p:nvPr>
            <p:ph type="ftr" sz="quarter" idx="4"/>
          </p:nvPr>
        </p:nvSpPr>
        <p:spPr/>
        <p:txBody>
          <a:bodyPr/>
          <a:lstStyle/>
          <a:p>
            <a:r>
              <a:rPr lang="en-US"/>
              <a:t>www.summit.org</a:t>
            </a:r>
            <a:endParaRPr lang="en-US" dirty="0"/>
          </a:p>
        </p:txBody>
      </p:sp>
    </p:spTree>
    <p:extLst>
      <p:ext uri="{BB962C8B-B14F-4D97-AF65-F5344CB8AC3E}">
        <p14:creationId xmlns:p14="http://schemas.microsoft.com/office/powerpoint/2010/main" val="2164492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out of every one person dies</a:t>
            </a:r>
          </a:p>
          <a:p>
            <a:r>
              <a:rPr lang="en-US" dirty="0"/>
              <a:t>75% of young adults say that have no purpose that gives them meaning in life</a:t>
            </a:r>
          </a:p>
          <a:p>
            <a:r>
              <a:rPr lang="en-US" dirty="0"/>
              <a:t>53% of young adults say they regularly struggle with anxiety and depression</a:t>
            </a:r>
          </a:p>
        </p:txBody>
      </p:sp>
      <p:sp>
        <p:nvSpPr>
          <p:cNvPr id="4" name="Slide Number Placeholder 3"/>
          <p:cNvSpPr>
            <a:spLocks noGrp="1"/>
          </p:cNvSpPr>
          <p:nvPr>
            <p:ph type="sldNum" sz="quarter" idx="5"/>
          </p:nvPr>
        </p:nvSpPr>
        <p:spPr/>
        <p:txBody>
          <a:bodyPr/>
          <a:lstStyle/>
          <a:p>
            <a:fld id="{A785D6F2-8C48-42E8-8A3D-A75163B6EBB1}" type="slidenum">
              <a:rPr lang="en-US" smtClean="0"/>
              <a:pPr/>
              <a:t>6</a:t>
            </a:fld>
            <a:endParaRPr lang="en-US" dirty="0"/>
          </a:p>
        </p:txBody>
      </p:sp>
    </p:spTree>
    <p:extLst>
      <p:ext uri="{BB962C8B-B14F-4D97-AF65-F5344CB8AC3E}">
        <p14:creationId xmlns:p14="http://schemas.microsoft.com/office/powerpoint/2010/main" val="380245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85D6F2-8C48-42E8-8A3D-A75163B6EBB1}" type="slidenum">
              <a:rPr lang="en-US" smtClean="0"/>
              <a:pPr/>
              <a:t>8</a:t>
            </a:fld>
            <a:endParaRPr lang="en-US" dirty="0"/>
          </a:p>
        </p:txBody>
      </p:sp>
      <p:sp>
        <p:nvSpPr>
          <p:cNvPr id="5" name="Footer Placeholder 4">
            <a:extLst>
              <a:ext uri="{FF2B5EF4-FFF2-40B4-BE49-F238E27FC236}">
                <a16:creationId xmlns:a16="http://schemas.microsoft.com/office/drawing/2014/main" id="{91C78B81-70BC-4F98-AE26-3D1CE630EF40}"/>
              </a:ext>
            </a:extLst>
          </p:cNvPr>
          <p:cNvSpPr>
            <a:spLocks noGrp="1"/>
          </p:cNvSpPr>
          <p:nvPr>
            <p:ph type="ftr" sz="quarter" idx="4"/>
          </p:nvPr>
        </p:nvSpPr>
        <p:spPr/>
        <p:txBody>
          <a:bodyPr/>
          <a:lstStyle/>
          <a:p>
            <a:r>
              <a:rPr lang="en-US"/>
              <a:t>www.summit.org</a:t>
            </a:r>
            <a:endParaRPr lang="en-US" dirty="0"/>
          </a:p>
        </p:txBody>
      </p:sp>
    </p:spTree>
    <p:extLst>
      <p:ext uri="{BB962C8B-B14F-4D97-AF65-F5344CB8AC3E}">
        <p14:creationId xmlns:p14="http://schemas.microsoft.com/office/powerpoint/2010/main" val="3279199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2">
              <a:defRPr/>
            </a:pPr>
            <a:r>
              <a:rPr lang="en-US" dirty="0"/>
              <a:t>Colossians 2:8 </a:t>
            </a:r>
            <a:r>
              <a:rPr lang="en-US" b="0" i="0" dirty="0">
                <a:solidFill>
                  <a:srgbClr val="001320"/>
                </a:solidFill>
                <a:effectLst/>
                <a:latin typeface="Roboto"/>
              </a:rPr>
              <a:t>See to it that no one takes you captive by philosophy and empty deceit, according to human tradition, according to the elemental spirits of the world, and not according to Christ.</a:t>
            </a:r>
            <a:endParaRPr lang="en-US" dirty="0"/>
          </a:p>
          <a:p>
            <a:endParaRPr lang="en-US" dirty="0">
              <a:hlinkClick r:id="rId3"/>
            </a:endParaRPr>
          </a:p>
          <a:p>
            <a:r>
              <a:rPr lang="en-US" dirty="0">
                <a:hlinkClick r:id="rId3"/>
              </a:rPr>
              <a:t>Churches report growth in virtual attendance</a:t>
            </a:r>
          </a:p>
          <a:p>
            <a:endParaRPr lang="en-US" dirty="0">
              <a:hlinkClick r:id="rId3"/>
            </a:endParaRPr>
          </a:p>
          <a:p>
            <a:r>
              <a:rPr lang="en-US" dirty="0">
                <a:hlinkClick r:id="rId3"/>
              </a:rPr>
              <a:t>Black death—spirituality grew in some areas—not growth in church attendance but growth of interior spiritual life</a:t>
            </a:r>
          </a:p>
          <a:p>
            <a:r>
              <a:rPr lang="en-US" dirty="0">
                <a:hlinkClick r:id="rId3"/>
              </a:rPr>
              <a:t>https://www.firstthings.com/web-exclusives/2020/04/covid-19-and-the-spiritual-life</a:t>
            </a:r>
            <a:endParaRPr lang="en-US" dirty="0"/>
          </a:p>
        </p:txBody>
      </p:sp>
      <p:sp>
        <p:nvSpPr>
          <p:cNvPr id="4" name="Slide Number Placeholder 3"/>
          <p:cNvSpPr>
            <a:spLocks noGrp="1"/>
          </p:cNvSpPr>
          <p:nvPr>
            <p:ph type="sldNum" sz="quarter" idx="5"/>
          </p:nvPr>
        </p:nvSpPr>
        <p:spPr/>
        <p:txBody>
          <a:bodyPr/>
          <a:lstStyle/>
          <a:p>
            <a:fld id="{A785D6F2-8C48-42E8-8A3D-A75163B6EBB1}" type="slidenum">
              <a:rPr lang="en-US" smtClean="0"/>
              <a:pPr/>
              <a:t>9</a:t>
            </a:fld>
            <a:endParaRPr lang="en-US" dirty="0"/>
          </a:p>
        </p:txBody>
      </p:sp>
      <p:sp>
        <p:nvSpPr>
          <p:cNvPr id="5" name="Date Placeholder 4">
            <a:extLst>
              <a:ext uri="{FF2B5EF4-FFF2-40B4-BE49-F238E27FC236}">
                <a16:creationId xmlns:a16="http://schemas.microsoft.com/office/drawing/2014/main" id="{24A3CF09-AA57-45CE-9D23-7BF9D1C7AB41}"/>
              </a:ext>
            </a:extLst>
          </p:cNvPr>
          <p:cNvSpPr>
            <a:spLocks noGrp="1"/>
          </p:cNvSpPr>
          <p:nvPr>
            <p:ph type="dt" idx="1"/>
          </p:nvPr>
        </p:nvSpPr>
        <p:spPr/>
        <p:txBody>
          <a:bodyPr/>
          <a:lstStyle/>
          <a:p>
            <a:fld id="{8C06CB2D-29A6-4A44-8931-6CE737690A39}" type="datetime1">
              <a:rPr lang="en-US" smtClean="0"/>
              <a:t>1/30/23</a:t>
            </a:fld>
            <a:endParaRPr lang="en-US" dirty="0"/>
          </a:p>
        </p:txBody>
      </p:sp>
      <p:sp>
        <p:nvSpPr>
          <p:cNvPr id="6" name="Header Placeholder 5">
            <a:extLst>
              <a:ext uri="{FF2B5EF4-FFF2-40B4-BE49-F238E27FC236}">
                <a16:creationId xmlns:a16="http://schemas.microsoft.com/office/drawing/2014/main" id="{2EA69D4E-C846-40DF-9561-6540EA33FC9D}"/>
              </a:ext>
            </a:extLst>
          </p:cNvPr>
          <p:cNvSpPr>
            <a:spLocks noGrp="1"/>
          </p:cNvSpPr>
          <p:nvPr>
            <p:ph type="hdr" sz="quarter"/>
          </p:nvPr>
        </p:nvSpPr>
        <p:spPr/>
        <p:txBody>
          <a:bodyPr/>
          <a:lstStyle/>
          <a:p>
            <a:r>
              <a:rPr lang="en-US"/>
              <a:t>How to overcome the virus of bad ideas</a:t>
            </a:r>
            <a:endParaRPr lang="en-US" dirty="0"/>
          </a:p>
        </p:txBody>
      </p:sp>
      <p:sp>
        <p:nvSpPr>
          <p:cNvPr id="7" name="Footer Placeholder 6">
            <a:extLst>
              <a:ext uri="{FF2B5EF4-FFF2-40B4-BE49-F238E27FC236}">
                <a16:creationId xmlns:a16="http://schemas.microsoft.com/office/drawing/2014/main" id="{2EBA8BE8-5134-4AA7-BA52-D3E0FFD980F6}"/>
              </a:ext>
            </a:extLst>
          </p:cNvPr>
          <p:cNvSpPr>
            <a:spLocks noGrp="1"/>
          </p:cNvSpPr>
          <p:nvPr>
            <p:ph type="ftr" sz="quarter" idx="4"/>
          </p:nvPr>
        </p:nvSpPr>
        <p:spPr/>
        <p:txBody>
          <a:bodyPr/>
          <a:lstStyle/>
          <a:p>
            <a:r>
              <a:rPr lang="en-US"/>
              <a:t>www.summit.org</a:t>
            </a:r>
            <a:endParaRPr lang="en-US" dirty="0"/>
          </a:p>
        </p:txBody>
      </p:sp>
    </p:spTree>
    <p:extLst>
      <p:ext uri="{BB962C8B-B14F-4D97-AF65-F5344CB8AC3E}">
        <p14:creationId xmlns:p14="http://schemas.microsoft.com/office/powerpoint/2010/main" val="1660515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bodies produce “antibodies” which swoop in and mark viruses, targeting them for destruction by white blood cells</a:t>
            </a:r>
          </a:p>
          <a:p>
            <a:endParaRPr lang="en-US" dirty="0"/>
          </a:p>
          <a:p>
            <a:r>
              <a:rPr lang="en-US" b="0" i="0" dirty="0">
                <a:solidFill>
                  <a:srgbClr val="000000"/>
                </a:solidFill>
                <a:effectLst/>
                <a:latin typeface="Corbel" panose="020B0503020204020204" pitchFamily="34" charset="0"/>
              </a:rPr>
              <a:t>1 Peter 1:13 Therefore, preparing your minds for action, and being sober-minded, set your hope fully on the grace that will be brought to you at the revelation of Jesus Christ.</a:t>
            </a:r>
            <a:endParaRPr lang="en-US" dirty="0"/>
          </a:p>
          <a:p>
            <a:endParaRPr lang="en-US" dirty="0"/>
          </a:p>
          <a:p>
            <a:r>
              <a:rPr lang="en-US" dirty="0"/>
              <a:t>Colossians 2:8 </a:t>
            </a:r>
            <a:r>
              <a:rPr lang="en-US" b="0" i="0" dirty="0">
                <a:solidFill>
                  <a:srgbClr val="001320"/>
                </a:solidFill>
                <a:effectLst/>
                <a:latin typeface="Roboto"/>
              </a:rPr>
              <a:t>See to it that no one takes you captive by philosophy and empty deceit, according to human tradition, according to the elemental spirits of the world, and not according to Christ.</a:t>
            </a:r>
            <a:endParaRPr lang="en-US" dirty="0"/>
          </a:p>
        </p:txBody>
      </p:sp>
      <p:sp>
        <p:nvSpPr>
          <p:cNvPr id="4" name="Slide Number Placeholder 3"/>
          <p:cNvSpPr>
            <a:spLocks noGrp="1"/>
          </p:cNvSpPr>
          <p:nvPr>
            <p:ph type="sldNum" sz="quarter" idx="5"/>
          </p:nvPr>
        </p:nvSpPr>
        <p:spPr/>
        <p:txBody>
          <a:bodyPr/>
          <a:lstStyle/>
          <a:p>
            <a:fld id="{A785D6F2-8C48-42E8-8A3D-A75163B6EBB1}" type="slidenum">
              <a:rPr lang="en-US" smtClean="0"/>
              <a:pPr/>
              <a:t>10</a:t>
            </a:fld>
            <a:endParaRPr lang="en-US" dirty="0"/>
          </a:p>
        </p:txBody>
      </p:sp>
      <p:sp>
        <p:nvSpPr>
          <p:cNvPr id="5" name="Footer Placeholder 4">
            <a:extLst>
              <a:ext uri="{FF2B5EF4-FFF2-40B4-BE49-F238E27FC236}">
                <a16:creationId xmlns:a16="http://schemas.microsoft.com/office/drawing/2014/main" id="{2A3264FB-CB70-46A7-80DD-AE58A505F789}"/>
              </a:ext>
            </a:extLst>
          </p:cNvPr>
          <p:cNvSpPr>
            <a:spLocks noGrp="1"/>
          </p:cNvSpPr>
          <p:nvPr>
            <p:ph type="ftr" sz="quarter" idx="4"/>
          </p:nvPr>
        </p:nvSpPr>
        <p:spPr/>
        <p:txBody>
          <a:bodyPr/>
          <a:lstStyle/>
          <a:p>
            <a:r>
              <a:rPr lang="en-US"/>
              <a:t>www.summit.org</a:t>
            </a:r>
            <a:endParaRPr lang="en-US" dirty="0"/>
          </a:p>
        </p:txBody>
      </p:sp>
    </p:spTree>
    <p:extLst>
      <p:ext uri="{BB962C8B-B14F-4D97-AF65-F5344CB8AC3E}">
        <p14:creationId xmlns:p14="http://schemas.microsoft.com/office/powerpoint/2010/main" val="1142576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bodies produce “antibodies” which swoop in and mark viruses, targeting them for destruction by white blood cells</a:t>
            </a:r>
          </a:p>
          <a:p>
            <a:endParaRPr lang="en-US" dirty="0"/>
          </a:p>
          <a:p>
            <a:r>
              <a:rPr lang="en-US" b="0" i="0" dirty="0">
                <a:solidFill>
                  <a:srgbClr val="000000"/>
                </a:solidFill>
                <a:effectLst/>
                <a:latin typeface="Corbel" panose="020B0503020204020204" pitchFamily="34" charset="0"/>
              </a:rPr>
              <a:t>1 Peter 1:13 Therefore, preparing your minds for action, and being sober-minded, set your hope fully on the grace that will be brought to you at the revelation of Jesus Christ.</a:t>
            </a:r>
            <a:endParaRPr lang="en-US" dirty="0"/>
          </a:p>
          <a:p>
            <a:endParaRPr lang="en-US" dirty="0"/>
          </a:p>
          <a:p>
            <a:r>
              <a:rPr lang="en-US" dirty="0"/>
              <a:t>Colossians 2:8 </a:t>
            </a:r>
            <a:r>
              <a:rPr lang="en-US" b="0" i="0" dirty="0">
                <a:solidFill>
                  <a:srgbClr val="001320"/>
                </a:solidFill>
                <a:effectLst/>
                <a:latin typeface="Roboto"/>
              </a:rPr>
              <a:t>See to it that no one takes you captive by philosophy and empty deceit, according to human tradition, according to the elemental spirits of the world, and not according to Christ.</a:t>
            </a:r>
            <a:endParaRPr lang="en-US" dirty="0"/>
          </a:p>
        </p:txBody>
      </p:sp>
      <p:sp>
        <p:nvSpPr>
          <p:cNvPr id="4" name="Slide Number Placeholder 3"/>
          <p:cNvSpPr>
            <a:spLocks noGrp="1"/>
          </p:cNvSpPr>
          <p:nvPr>
            <p:ph type="sldNum" sz="quarter" idx="5"/>
          </p:nvPr>
        </p:nvSpPr>
        <p:spPr/>
        <p:txBody>
          <a:bodyPr/>
          <a:lstStyle/>
          <a:p>
            <a:fld id="{A785D6F2-8C48-42E8-8A3D-A75163B6EBB1}" type="slidenum">
              <a:rPr lang="en-US" smtClean="0"/>
              <a:pPr/>
              <a:t>11</a:t>
            </a:fld>
            <a:endParaRPr lang="en-US" dirty="0"/>
          </a:p>
        </p:txBody>
      </p:sp>
      <p:sp>
        <p:nvSpPr>
          <p:cNvPr id="5" name="Footer Placeholder 4">
            <a:extLst>
              <a:ext uri="{FF2B5EF4-FFF2-40B4-BE49-F238E27FC236}">
                <a16:creationId xmlns:a16="http://schemas.microsoft.com/office/drawing/2014/main" id="{2A3264FB-CB70-46A7-80DD-AE58A505F789}"/>
              </a:ext>
            </a:extLst>
          </p:cNvPr>
          <p:cNvSpPr>
            <a:spLocks noGrp="1"/>
          </p:cNvSpPr>
          <p:nvPr>
            <p:ph type="ftr" sz="quarter" idx="4"/>
          </p:nvPr>
        </p:nvSpPr>
        <p:spPr/>
        <p:txBody>
          <a:bodyPr/>
          <a:lstStyle/>
          <a:p>
            <a:r>
              <a:rPr lang="en-US"/>
              <a:t>www.summit.org</a:t>
            </a:r>
            <a:endParaRPr lang="en-US" dirty="0"/>
          </a:p>
        </p:txBody>
      </p:sp>
    </p:spTree>
    <p:extLst>
      <p:ext uri="{BB962C8B-B14F-4D97-AF65-F5344CB8AC3E}">
        <p14:creationId xmlns:p14="http://schemas.microsoft.com/office/powerpoint/2010/main" val="2679041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254FB-7267-412C-9713-74186923630E}"/>
              </a:ext>
            </a:extLst>
          </p:cNvPr>
          <p:cNvSpPr>
            <a:spLocks noGrp="1"/>
          </p:cNvSpPr>
          <p:nvPr>
            <p:ph type="ctrTitle"/>
          </p:nvPr>
        </p:nvSpPr>
        <p:spPr>
          <a:xfrm>
            <a:off x="838200" y="1122363"/>
            <a:ext cx="9144000" cy="2387600"/>
          </a:xfrm>
        </p:spPr>
        <p:txBody>
          <a:bodyPr anchor="b">
            <a:norm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AB3BE62E-8233-4726-9585-E961352DFC11}"/>
              </a:ext>
            </a:extLst>
          </p:cNvPr>
          <p:cNvSpPr>
            <a:spLocks noGrp="1"/>
          </p:cNvSpPr>
          <p:nvPr>
            <p:ph type="subTitle" idx="1"/>
          </p:nvPr>
        </p:nvSpPr>
        <p:spPr>
          <a:xfrm>
            <a:off x="8382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E5F6F65-9B62-4804-A290-0828B337A0A8}"/>
              </a:ext>
            </a:extLst>
          </p:cNvPr>
          <p:cNvSpPr>
            <a:spLocks noGrp="1"/>
          </p:cNvSpPr>
          <p:nvPr>
            <p:ph type="dt" sz="half" idx="10"/>
          </p:nvPr>
        </p:nvSpPr>
        <p:spPr/>
        <p:txBody>
          <a:bodyPr/>
          <a:lstStyle/>
          <a:p>
            <a:fld id="{8BA34E9E-0442-4CA2-BDD3-D612C996DB50}" type="datetimeFigureOut">
              <a:rPr lang="en-US" smtClean="0"/>
              <a:t>1/30/23</a:t>
            </a:fld>
            <a:endParaRPr lang="en-US"/>
          </a:p>
        </p:txBody>
      </p:sp>
      <p:sp>
        <p:nvSpPr>
          <p:cNvPr id="5" name="Footer Placeholder 4">
            <a:extLst>
              <a:ext uri="{FF2B5EF4-FFF2-40B4-BE49-F238E27FC236}">
                <a16:creationId xmlns:a16="http://schemas.microsoft.com/office/drawing/2014/main" id="{77F2F5D2-78EA-4D5F-9B23-028123ABC9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80D9D6-1CD6-4185-8176-3DE286AD55AB}"/>
              </a:ext>
            </a:extLst>
          </p:cNvPr>
          <p:cNvSpPr>
            <a:spLocks noGrp="1"/>
          </p:cNvSpPr>
          <p:nvPr>
            <p:ph type="sldNum" sz="quarter" idx="12"/>
          </p:nvPr>
        </p:nvSpPr>
        <p:spPr/>
        <p:txBody>
          <a:bodyPr/>
          <a:lstStyle/>
          <a:p>
            <a:fld id="{291052B9-09C1-4667-80F8-8D9ED18B441C}" type="slidenum">
              <a:rPr lang="en-US" smtClean="0"/>
              <a:t>‹#›</a:t>
            </a:fld>
            <a:endParaRPr lang="en-US"/>
          </a:p>
        </p:txBody>
      </p:sp>
    </p:spTree>
    <p:extLst>
      <p:ext uri="{BB962C8B-B14F-4D97-AF65-F5344CB8AC3E}">
        <p14:creationId xmlns:p14="http://schemas.microsoft.com/office/powerpoint/2010/main" val="1206688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BA2AC-6501-41BA-B8F1-F4485C9EC0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819E89-57DF-4A84-A283-EA283AEA312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57E56F-50A9-4DF8-BC29-6646B57972F9}"/>
              </a:ext>
            </a:extLst>
          </p:cNvPr>
          <p:cNvSpPr>
            <a:spLocks noGrp="1"/>
          </p:cNvSpPr>
          <p:nvPr>
            <p:ph type="dt" sz="half" idx="10"/>
          </p:nvPr>
        </p:nvSpPr>
        <p:spPr/>
        <p:txBody>
          <a:bodyPr/>
          <a:lstStyle/>
          <a:p>
            <a:fld id="{8BA34E9E-0442-4CA2-BDD3-D612C996DB50}" type="datetimeFigureOut">
              <a:rPr lang="en-US" smtClean="0"/>
              <a:t>1/30/23</a:t>
            </a:fld>
            <a:endParaRPr lang="en-US"/>
          </a:p>
        </p:txBody>
      </p:sp>
      <p:sp>
        <p:nvSpPr>
          <p:cNvPr id="5" name="Footer Placeholder 4">
            <a:extLst>
              <a:ext uri="{FF2B5EF4-FFF2-40B4-BE49-F238E27FC236}">
                <a16:creationId xmlns:a16="http://schemas.microsoft.com/office/drawing/2014/main" id="{A8399833-04C1-42BF-A8F3-79164CDDBC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C30624-5825-4DEC-A21B-8AB9A4BB6145}"/>
              </a:ext>
            </a:extLst>
          </p:cNvPr>
          <p:cNvSpPr>
            <a:spLocks noGrp="1"/>
          </p:cNvSpPr>
          <p:nvPr>
            <p:ph type="sldNum" sz="quarter" idx="12"/>
          </p:nvPr>
        </p:nvSpPr>
        <p:spPr/>
        <p:txBody>
          <a:bodyPr/>
          <a:lstStyle/>
          <a:p>
            <a:fld id="{291052B9-09C1-4667-80F8-8D9ED18B441C}" type="slidenum">
              <a:rPr lang="en-US" smtClean="0"/>
              <a:t>‹#›</a:t>
            </a:fld>
            <a:endParaRPr lang="en-US"/>
          </a:p>
        </p:txBody>
      </p:sp>
    </p:spTree>
    <p:extLst>
      <p:ext uri="{BB962C8B-B14F-4D97-AF65-F5344CB8AC3E}">
        <p14:creationId xmlns:p14="http://schemas.microsoft.com/office/powerpoint/2010/main" val="2550268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292F93-EE08-4A03-AC4D-BC8EEF14F8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BA8AA9-137A-45BC-A2C5-3815E80486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175A6B-AA90-406A-AEE6-4A0097D967B9}"/>
              </a:ext>
            </a:extLst>
          </p:cNvPr>
          <p:cNvSpPr>
            <a:spLocks noGrp="1"/>
          </p:cNvSpPr>
          <p:nvPr>
            <p:ph type="dt" sz="half" idx="10"/>
          </p:nvPr>
        </p:nvSpPr>
        <p:spPr/>
        <p:txBody>
          <a:bodyPr/>
          <a:lstStyle/>
          <a:p>
            <a:fld id="{8BA34E9E-0442-4CA2-BDD3-D612C996DB50}" type="datetimeFigureOut">
              <a:rPr lang="en-US" smtClean="0"/>
              <a:t>1/30/23</a:t>
            </a:fld>
            <a:endParaRPr lang="en-US"/>
          </a:p>
        </p:txBody>
      </p:sp>
      <p:sp>
        <p:nvSpPr>
          <p:cNvPr id="5" name="Footer Placeholder 4">
            <a:extLst>
              <a:ext uri="{FF2B5EF4-FFF2-40B4-BE49-F238E27FC236}">
                <a16:creationId xmlns:a16="http://schemas.microsoft.com/office/drawing/2014/main" id="{3C1A7C8A-C4AC-4C97-AD81-64241AF5D8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6DEB83-3555-4FB0-BCA8-F7885123E897}"/>
              </a:ext>
            </a:extLst>
          </p:cNvPr>
          <p:cNvSpPr>
            <a:spLocks noGrp="1"/>
          </p:cNvSpPr>
          <p:nvPr>
            <p:ph type="sldNum" sz="quarter" idx="12"/>
          </p:nvPr>
        </p:nvSpPr>
        <p:spPr/>
        <p:txBody>
          <a:bodyPr/>
          <a:lstStyle/>
          <a:p>
            <a:fld id="{291052B9-09C1-4667-80F8-8D9ED18B441C}" type="slidenum">
              <a:rPr lang="en-US" smtClean="0"/>
              <a:t>‹#›</a:t>
            </a:fld>
            <a:endParaRPr lang="en-US"/>
          </a:p>
        </p:txBody>
      </p:sp>
    </p:spTree>
    <p:extLst>
      <p:ext uri="{BB962C8B-B14F-4D97-AF65-F5344CB8AC3E}">
        <p14:creationId xmlns:p14="http://schemas.microsoft.com/office/powerpoint/2010/main" val="4192973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deo">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6029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30067-C3A5-438C-B083-7F413380CB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06B8C3-CDC1-4845-B3F8-3DC8D8FC96A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787520-9001-4455-B33B-13786A98ED72}"/>
              </a:ext>
            </a:extLst>
          </p:cNvPr>
          <p:cNvSpPr>
            <a:spLocks noGrp="1"/>
          </p:cNvSpPr>
          <p:nvPr>
            <p:ph type="dt" sz="half" idx="10"/>
          </p:nvPr>
        </p:nvSpPr>
        <p:spPr/>
        <p:txBody>
          <a:bodyPr/>
          <a:lstStyle/>
          <a:p>
            <a:fld id="{8BA34E9E-0442-4CA2-BDD3-D612C996DB50}" type="datetimeFigureOut">
              <a:rPr lang="en-US" smtClean="0"/>
              <a:t>1/30/23</a:t>
            </a:fld>
            <a:endParaRPr lang="en-US"/>
          </a:p>
        </p:txBody>
      </p:sp>
      <p:sp>
        <p:nvSpPr>
          <p:cNvPr id="5" name="Footer Placeholder 4">
            <a:extLst>
              <a:ext uri="{FF2B5EF4-FFF2-40B4-BE49-F238E27FC236}">
                <a16:creationId xmlns:a16="http://schemas.microsoft.com/office/drawing/2014/main" id="{9D37E8B4-1ACE-4609-A23A-736FC30962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7710DD-D62D-4ABE-A925-6DD65BD85453}"/>
              </a:ext>
            </a:extLst>
          </p:cNvPr>
          <p:cNvSpPr>
            <a:spLocks noGrp="1"/>
          </p:cNvSpPr>
          <p:nvPr>
            <p:ph type="sldNum" sz="quarter" idx="12"/>
          </p:nvPr>
        </p:nvSpPr>
        <p:spPr/>
        <p:txBody>
          <a:bodyPr/>
          <a:lstStyle/>
          <a:p>
            <a:fld id="{291052B9-09C1-4667-80F8-8D9ED18B441C}" type="slidenum">
              <a:rPr lang="en-US" smtClean="0"/>
              <a:t>‹#›</a:t>
            </a:fld>
            <a:endParaRPr lang="en-US"/>
          </a:p>
        </p:txBody>
      </p:sp>
    </p:spTree>
    <p:extLst>
      <p:ext uri="{BB962C8B-B14F-4D97-AF65-F5344CB8AC3E}">
        <p14:creationId xmlns:p14="http://schemas.microsoft.com/office/powerpoint/2010/main" val="1476554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C7BF9-6421-4C79-8238-E13A30F00C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63B7AF-2462-4E11-BDAD-3AE5307223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957C357-47A4-4344-95A8-DD884D841418}"/>
              </a:ext>
            </a:extLst>
          </p:cNvPr>
          <p:cNvSpPr>
            <a:spLocks noGrp="1"/>
          </p:cNvSpPr>
          <p:nvPr>
            <p:ph type="dt" sz="half" idx="10"/>
          </p:nvPr>
        </p:nvSpPr>
        <p:spPr/>
        <p:txBody>
          <a:bodyPr/>
          <a:lstStyle/>
          <a:p>
            <a:fld id="{8BA34E9E-0442-4CA2-BDD3-D612C996DB50}" type="datetimeFigureOut">
              <a:rPr lang="en-US" smtClean="0"/>
              <a:t>1/30/23</a:t>
            </a:fld>
            <a:endParaRPr lang="en-US"/>
          </a:p>
        </p:txBody>
      </p:sp>
      <p:sp>
        <p:nvSpPr>
          <p:cNvPr id="5" name="Footer Placeholder 4">
            <a:extLst>
              <a:ext uri="{FF2B5EF4-FFF2-40B4-BE49-F238E27FC236}">
                <a16:creationId xmlns:a16="http://schemas.microsoft.com/office/drawing/2014/main" id="{B3467A49-0B7E-4123-9790-B35BAB1C9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962DA8-0EDC-47C6-8231-6F5D943F5A24}"/>
              </a:ext>
            </a:extLst>
          </p:cNvPr>
          <p:cNvSpPr>
            <a:spLocks noGrp="1"/>
          </p:cNvSpPr>
          <p:nvPr>
            <p:ph type="sldNum" sz="quarter" idx="12"/>
          </p:nvPr>
        </p:nvSpPr>
        <p:spPr/>
        <p:txBody>
          <a:bodyPr/>
          <a:lstStyle/>
          <a:p>
            <a:fld id="{291052B9-09C1-4667-80F8-8D9ED18B441C}" type="slidenum">
              <a:rPr lang="en-US" smtClean="0"/>
              <a:t>‹#›</a:t>
            </a:fld>
            <a:endParaRPr lang="en-US"/>
          </a:p>
        </p:txBody>
      </p:sp>
    </p:spTree>
    <p:extLst>
      <p:ext uri="{BB962C8B-B14F-4D97-AF65-F5344CB8AC3E}">
        <p14:creationId xmlns:p14="http://schemas.microsoft.com/office/powerpoint/2010/main" val="3404514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0417B-1D7F-45AF-8461-F6B6D1BD6A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8B0E47-9AFD-4644-89B1-EB5C4E38CAE0}"/>
              </a:ext>
            </a:extLst>
          </p:cNvPr>
          <p:cNvSpPr>
            <a:spLocks noGrp="1"/>
          </p:cNvSpPr>
          <p:nvPr>
            <p:ph sz="half" idx="1"/>
          </p:nvPr>
        </p:nvSpPr>
        <p:spPr>
          <a:xfrm>
            <a:off x="838200" y="1825625"/>
            <a:ext cx="5181600" cy="4351338"/>
          </a:xfrm>
        </p:spPr>
        <p:txBody>
          <a:bodyPr/>
          <a:lstStyle/>
          <a:p>
            <a:pPr lvl="0"/>
            <a:endParaRPr lang="en-US" dirty="0"/>
          </a:p>
        </p:txBody>
      </p:sp>
      <p:sp>
        <p:nvSpPr>
          <p:cNvPr id="4" name="Content Placeholder 3">
            <a:extLst>
              <a:ext uri="{FF2B5EF4-FFF2-40B4-BE49-F238E27FC236}">
                <a16:creationId xmlns:a16="http://schemas.microsoft.com/office/drawing/2014/main" id="{A848A348-68FF-4932-81B9-A06226D2EC08}"/>
              </a:ext>
            </a:extLst>
          </p:cNvPr>
          <p:cNvSpPr>
            <a:spLocks noGrp="1"/>
          </p:cNvSpPr>
          <p:nvPr>
            <p:ph sz="half" idx="2"/>
          </p:nvPr>
        </p:nvSpPr>
        <p:spPr>
          <a:xfrm>
            <a:off x="6172200" y="1825625"/>
            <a:ext cx="5181600" cy="4351338"/>
          </a:xfrm>
        </p:spPr>
        <p:txBody>
          <a:bodyPr/>
          <a:lstStyle>
            <a:lvl1pPr marL="0" indent="0">
              <a:lnSpc>
                <a:spcPct val="114000"/>
              </a:lnSpc>
              <a:buNone/>
              <a:defRPr/>
            </a:lvl1pPr>
            <a:lvl2pPr marL="457200" indent="0">
              <a:lnSpc>
                <a:spcPct val="114000"/>
              </a:lnSpc>
              <a:buNone/>
              <a:defRPr/>
            </a:lvl2pPr>
            <a:lvl3pPr marL="914400" indent="0">
              <a:lnSpc>
                <a:spcPct val="114000"/>
              </a:lnSpc>
              <a:buNone/>
              <a:defRPr/>
            </a:lvl3pPr>
            <a:lvl4pPr marL="1371600" indent="0">
              <a:lnSpc>
                <a:spcPct val="114000"/>
              </a:lnSpc>
              <a:buNone/>
              <a:defRPr/>
            </a:lvl4pPr>
            <a:lvl5pPr marL="1828800" indent="0">
              <a:lnSpc>
                <a:spcPct val="114000"/>
              </a:lnSpc>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F7DFC03F-CEC1-4478-87F0-3D67D2DD3892}"/>
              </a:ext>
            </a:extLst>
          </p:cNvPr>
          <p:cNvSpPr>
            <a:spLocks noGrp="1"/>
          </p:cNvSpPr>
          <p:nvPr>
            <p:ph type="dt" sz="half" idx="10"/>
          </p:nvPr>
        </p:nvSpPr>
        <p:spPr/>
        <p:txBody>
          <a:bodyPr/>
          <a:lstStyle/>
          <a:p>
            <a:fld id="{8BA34E9E-0442-4CA2-BDD3-D612C996DB50}" type="datetimeFigureOut">
              <a:rPr lang="en-US" smtClean="0"/>
              <a:t>1/30/23</a:t>
            </a:fld>
            <a:endParaRPr lang="en-US"/>
          </a:p>
        </p:txBody>
      </p:sp>
      <p:sp>
        <p:nvSpPr>
          <p:cNvPr id="6" name="Footer Placeholder 5">
            <a:extLst>
              <a:ext uri="{FF2B5EF4-FFF2-40B4-BE49-F238E27FC236}">
                <a16:creationId xmlns:a16="http://schemas.microsoft.com/office/drawing/2014/main" id="{3308BA4C-DE77-4A37-A03A-E71B71EC06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510DA2-3DA0-4CE8-95D8-9A0AF5F1BBC1}"/>
              </a:ext>
            </a:extLst>
          </p:cNvPr>
          <p:cNvSpPr>
            <a:spLocks noGrp="1"/>
          </p:cNvSpPr>
          <p:nvPr>
            <p:ph type="sldNum" sz="quarter" idx="12"/>
          </p:nvPr>
        </p:nvSpPr>
        <p:spPr/>
        <p:txBody>
          <a:bodyPr/>
          <a:lstStyle/>
          <a:p>
            <a:fld id="{291052B9-09C1-4667-80F8-8D9ED18B441C}" type="slidenum">
              <a:rPr lang="en-US" smtClean="0"/>
              <a:t>‹#›</a:t>
            </a:fld>
            <a:endParaRPr lang="en-US"/>
          </a:p>
        </p:txBody>
      </p:sp>
    </p:spTree>
    <p:extLst>
      <p:ext uri="{BB962C8B-B14F-4D97-AF65-F5344CB8AC3E}">
        <p14:creationId xmlns:p14="http://schemas.microsoft.com/office/powerpoint/2010/main" val="3290916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C318B-70A5-40AA-AD31-5059F241F0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D8ED8A-292F-4629-AE7C-779D92F328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5B1518A-6C63-47C6-B9EC-D6A0CFFB616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075FA3-A3C8-4947-AD2B-34FCF2D747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6372DA0-F313-4C2A-A244-64CE43417C7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03EDF9-AF78-45CA-B972-3472261C5845}"/>
              </a:ext>
            </a:extLst>
          </p:cNvPr>
          <p:cNvSpPr>
            <a:spLocks noGrp="1"/>
          </p:cNvSpPr>
          <p:nvPr>
            <p:ph type="dt" sz="half" idx="10"/>
          </p:nvPr>
        </p:nvSpPr>
        <p:spPr/>
        <p:txBody>
          <a:bodyPr/>
          <a:lstStyle/>
          <a:p>
            <a:fld id="{8BA34E9E-0442-4CA2-BDD3-D612C996DB50}" type="datetimeFigureOut">
              <a:rPr lang="en-US" smtClean="0"/>
              <a:t>1/30/23</a:t>
            </a:fld>
            <a:endParaRPr lang="en-US"/>
          </a:p>
        </p:txBody>
      </p:sp>
      <p:sp>
        <p:nvSpPr>
          <p:cNvPr id="8" name="Footer Placeholder 7">
            <a:extLst>
              <a:ext uri="{FF2B5EF4-FFF2-40B4-BE49-F238E27FC236}">
                <a16:creationId xmlns:a16="http://schemas.microsoft.com/office/drawing/2014/main" id="{62EEDE8C-DE0B-4423-8FAD-3C5E9A9D4B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F7BEF7-1A59-41F0-8734-31CACEB6999B}"/>
              </a:ext>
            </a:extLst>
          </p:cNvPr>
          <p:cNvSpPr>
            <a:spLocks noGrp="1"/>
          </p:cNvSpPr>
          <p:nvPr>
            <p:ph type="sldNum" sz="quarter" idx="12"/>
          </p:nvPr>
        </p:nvSpPr>
        <p:spPr/>
        <p:txBody>
          <a:bodyPr/>
          <a:lstStyle/>
          <a:p>
            <a:fld id="{291052B9-09C1-4667-80F8-8D9ED18B441C}" type="slidenum">
              <a:rPr lang="en-US" smtClean="0"/>
              <a:t>‹#›</a:t>
            </a:fld>
            <a:endParaRPr lang="en-US"/>
          </a:p>
        </p:txBody>
      </p:sp>
    </p:spTree>
    <p:extLst>
      <p:ext uri="{BB962C8B-B14F-4D97-AF65-F5344CB8AC3E}">
        <p14:creationId xmlns:p14="http://schemas.microsoft.com/office/powerpoint/2010/main" val="2930371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8777C-6D77-4ABE-ACDC-73B8AB253D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362FDE-AFA7-4002-8F3D-954C52F3B77A}"/>
              </a:ext>
            </a:extLst>
          </p:cNvPr>
          <p:cNvSpPr>
            <a:spLocks noGrp="1"/>
          </p:cNvSpPr>
          <p:nvPr>
            <p:ph type="dt" sz="half" idx="10"/>
          </p:nvPr>
        </p:nvSpPr>
        <p:spPr/>
        <p:txBody>
          <a:bodyPr/>
          <a:lstStyle/>
          <a:p>
            <a:fld id="{8BA34E9E-0442-4CA2-BDD3-D612C996DB50}" type="datetimeFigureOut">
              <a:rPr lang="en-US" smtClean="0"/>
              <a:t>1/30/23</a:t>
            </a:fld>
            <a:endParaRPr lang="en-US"/>
          </a:p>
        </p:txBody>
      </p:sp>
      <p:sp>
        <p:nvSpPr>
          <p:cNvPr id="4" name="Footer Placeholder 3">
            <a:extLst>
              <a:ext uri="{FF2B5EF4-FFF2-40B4-BE49-F238E27FC236}">
                <a16:creationId xmlns:a16="http://schemas.microsoft.com/office/drawing/2014/main" id="{AD507160-B6E6-421A-B259-636131955C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DB907B-97B1-4BCD-ADA9-AD488BE38166}"/>
              </a:ext>
            </a:extLst>
          </p:cNvPr>
          <p:cNvSpPr>
            <a:spLocks noGrp="1"/>
          </p:cNvSpPr>
          <p:nvPr>
            <p:ph type="sldNum" sz="quarter" idx="12"/>
          </p:nvPr>
        </p:nvSpPr>
        <p:spPr/>
        <p:txBody>
          <a:bodyPr/>
          <a:lstStyle/>
          <a:p>
            <a:fld id="{291052B9-09C1-4667-80F8-8D9ED18B441C}" type="slidenum">
              <a:rPr lang="en-US" smtClean="0"/>
              <a:t>‹#›</a:t>
            </a:fld>
            <a:endParaRPr lang="en-US"/>
          </a:p>
        </p:txBody>
      </p:sp>
    </p:spTree>
    <p:extLst>
      <p:ext uri="{BB962C8B-B14F-4D97-AF65-F5344CB8AC3E}">
        <p14:creationId xmlns:p14="http://schemas.microsoft.com/office/powerpoint/2010/main" val="3631356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861D43-C460-4D13-B77B-261A7C4E45F7}"/>
              </a:ext>
            </a:extLst>
          </p:cNvPr>
          <p:cNvSpPr>
            <a:spLocks noGrp="1"/>
          </p:cNvSpPr>
          <p:nvPr>
            <p:ph type="dt" sz="half" idx="10"/>
          </p:nvPr>
        </p:nvSpPr>
        <p:spPr/>
        <p:txBody>
          <a:bodyPr/>
          <a:lstStyle/>
          <a:p>
            <a:fld id="{8BA34E9E-0442-4CA2-BDD3-D612C996DB50}" type="datetimeFigureOut">
              <a:rPr lang="en-US" smtClean="0"/>
              <a:t>1/30/23</a:t>
            </a:fld>
            <a:endParaRPr lang="en-US"/>
          </a:p>
        </p:txBody>
      </p:sp>
      <p:sp>
        <p:nvSpPr>
          <p:cNvPr id="3" name="Footer Placeholder 2">
            <a:extLst>
              <a:ext uri="{FF2B5EF4-FFF2-40B4-BE49-F238E27FC236}">
                <a16:creationId xmlns:a16="http://schemas.microsoft.com/office/drawing/2014/main" id="{085C70C8-49FC-476C-8D21-EEC58B1E9F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1284A1-11CC-456B-B884-B937EB493472}"/>
              </a:ext>
            </a:extLst>
          </p:cNvPr>
          <p:cNvSpPr>
            <a:spLocks noGrp="1"/>
          </p:cNvSpPr>
          <p:nvPr>
            <p:ph type="sldNum" sz="quarter" idx="12"/>
          </p:nvPr>
        </p:nvSpPr>
        <p:spPr/>
        <p:txBody>
          <a:bodyPr/>
          <a:lstStyle/>
          <a:p>
            <a:fld id="{291052B9-09C1-4667-80F8-8D9ED18B441C}" type="slidenum">
              <a:rPr lang="en-US" smtClean="0"/>
              <a:t>‹#›</a:t>
            </a:fld>
            <a:endParaRPr lang="en-US"/>
          </a:p>
        </p:txBody>
      </p:sp>
    </p:spTree>
    <p:extLst>
      <p:ext uri="{BB962C8B-B14F-4D97-AF65-F5344CB8AC3E}">
        <p14:creationId xmlns:p14="http://schemas.microsoft.com/office/powerpoint/2010/main" val="2608909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0574-7AF4-48D0-A1EB-C39F8507F7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18505A-D2CD-400B-AAAD-DD8E64CBD0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163DAE-BCAC-4810-9058-537B78CBCB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1246FF2-7684-4B16-A3BF-ECF865FF809C}"/>
              </a:ext>
            </a:extLst>
          </p:cNvPr>
          <p:cNvSpPr>
            <a:spLocks noGrp="1"/>
          </p:cNvSpPr>
          <p:nvPr>
            <p:ph type="dt" sz="half" idx="10"/>
          </p:nvPr>
        </p:nvSpPr>
        <p:spPr/>
        <p:txBody>
          <a:bodyPr/>
          <a:lstStyle/>
          <a:p>
            <a:fld id="{8BA34E9E-0442-4CA2-BDD3-D612C996DB50}" type="datetimeFigureOut">
              <a:rPr lang="en-US" smtClean="0"/>
              <a:t>1/30/23</a:t>
            </a:fld>
            <a:endParaRPr lang="en-US"/>
          </a:p>
        </p:txBody>
      </p:sp>
      <p:sp>
        <p:nvSpPr>
          <p:cNvPr id="6" name="Footer Placeholder 5">
            <a:extLst>
              <a:ext uri="{FF2B5EF4-FFF2-40B4-BE49-F238E27FC236}">
                <a16:creationId xmlns:a16="http://schemas.microsoft.com/office/drawing/2014/main" id="{08CCD7D0-C55E-4AF0-9629-DC35D4426A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033F42-23B0-4FE7-933C-E05EEF16B618}"/>
              </a:ext>
            </a:extLst>
          </p:cNvPr>
          <p:cNvSpPr>
            <a:spLocks noGrp="1"/>
          </p:cNvSpPr>
          <p:nvPr>
            <p:ph type="sldNum" sz="quarter" idx="12"/>
          </p:nvPr>
        </p:nvSpPr>
        <p:spPr/>
        <p:txBody>
          <a:bodyPr/>
          <a:lstStyle/>
          <a:p>
            <a:fld id="{291052B9-09C1-4667-80F8-8D9ED18B441C}" type="slidenum">
              <a:rPr lang="en-US" smtClean="0"/>
              <a:t>‹#›</a:t>
            </a:fld>
            <a:endParaRPr lang="en-US"/>
          </a:p>
        </p:txBody>
      </p:sp>
    </p:spTree>
    <p:extLst>
      <p:ext uri="{BB962C8B-B14F-4D97-AF65-F5344CB8AC3E}">
        <p14:creationId xmlns:p14="http://schemas.microsoft.com/office/powerpoint/2010/main" val="2268117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2B3D8-3BD7-426A-95BA-924E2BF3B0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061072-0F1A-4A62-BD45-27E7758536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BD38D6-45EB-4D77-81D3-7444D19D27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B3C4C02-2DCF-4520-8262-103E192B2F94}"/>
              </a:ext>
            </a:extLst>
          </p:cNvPr>
          <p:cNvSpPr>
            <a:spLocks noGrp="1"/>
          </p:cNvSpPr>
          <p:nvPr>
            <p:ph type="dt" sz="half" idx="10"/>
          </p:nvPr>
        </p:nvSpPr>
        <p:spPr/>
        <p:txBody>
          <a:bodyPr/>
          <a:lstStyle/>
          <a:p>
            <a:fld id="{8BA34E9E-0442-4CA2-BDD3-D612C996DB50}" type="datetimeFigureOut">
              <a:rPr lang="en-US" smtClean="0"/>
              <a:t>1/30/23</a:t>
            </a:fld>
            <a:endParaRPr lang="en-US"/>
          </a:p>
        </p:txBody>
      </p:sp>
      <p:sp>
        <p:nvSpPr>
          <p:cNvPr id="6" name="Footer Placeholder 5">
            <a:extLst>
              <a:ext uri="{FF2B5EF4-FFF2-40B4-BE49-F238E27FC236}">
                <a16:creationId xmlns:a16="http://schemas.microsoft.com/office/drawing/2014/main" id="{CD57C36B-364F-4A78-BDEF-CB187AEEE9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862C4D-D780-4F09-8641-930594489634}"/>
              </a:ext>
            </a:extLst>
          </p:cNvPr>
          <p:cNvSpPr>
            <a:spLocks noGrp="1"/>
          </p:cNvSpPr>
          <p:nvPr>
            <p:ph type="sldNum" sz="quarter" idx="12"/>
          </p:nvPr>
        </p:nvSpPr>
        <p:spPr/>
        <p:txBody>
          <a:bodyPr/>
          <a:lstStyle/>
          <a:p>
            <a:fld id="{291052B9-09C1-4667-80F8-8D9ED18B441C}" type="slidenum">
              <a:rPr lang="en-US" smtClean="0"/>
              <a:t>‹#›</a:t>
            </a:fld>
            <a:endParaRPr lang="en-US"/>
          </a:p>
        </p:txBody>
      </p:sp>
    </p:spTree>
    <p:extLst>
      <p:ext uri="{BB962C8B-B14F-4D97-AF65-F5344CB8AC3E}">
        <p14:creationId xmlns:p14="http://schemas.microsoft.com/office/powerpoint/2010/main" val="2578503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D60A7B-8A47-4B64-A613-E55CFCB82D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AD61B8B-6A2E-41B5-ABB1-A7AD45CA90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0B4D35-3981-47C3-8A59-CB2B8A26AA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bg1"/>
                </a:solidFill>
                <a:latin typeface="Source Sans Pro Regular" panose="020B0503030403020204" pitchFamily="34" charset="77"/>
              </a:defRPr>
            </a:lvl1pPr>
          </a:lstStyle>
          <a:p>
            <a:fld id="{8BA34E9E-0442-4CA2-BDD3-D612C996DB50}" type="datetimeFigureOut">
              <a:rPr lang="en-US" smtClean="0"/>
              <a:pPr/>
              <a:t>1/30/23</a:t>
            </a:fld>
            <a:endParaRPr lang="en-US" dirty="0"/>
          </a:p>
        </p:txBody>
      </p:sp>
      <p:sp>
        <p:nvSpPr>
          <p:cNvPr id="5" name="Footer Placeholder 4">
            <a:extLst>
              <a:ext uri="{FF2B5EF4-FFF2-40B4-BE49-F238E27FC236}">
                <a16:creationId xmlns:a16="http://schemas.microsoft.com/office/drawing/2014/main" id="{378032F2-9B70-4FEE-8109-7D9BA95635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bg1"/>
                </a:solidFill>
                <a:latin typeface="Source Sans Pro Regular" panose="020B0503030403020204" pitchFamily="34" charset="77"/>
              </a:defRPr>
            </a:lvl1pPr>
          </a:lstStyle>
          <a:p>
            <a:endParaRPr lang="en-US" dirty="0"/>
          </a:p>
        </p:txBody>
      </p:sp>
      <p:sp>
        <p:nvSpPr>
          <p:cNvPr id="6" name="Slide Number Placeholder 5">
            <a:extLst>
              <a:ext uri="{FF2B5EF4-FFF2-40B4-BE49-F238E27FC236}">
                <a16:creationId xmlns:a16="http://schemas.microsoft.com/office/drawing/2014/main" id="{B59E5210-3904-48C5-B362-36EEC54616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bg1"/>
                </a:solidFill>
                <a:latin typeface="Source Sans Pro Regular" panose="020B0503030403020204" pitchFamily="34" charset="77"/>
              </a:defRPr>
            </a:lvl1pPr>
          </a:lstStyle>
          <a:p>
            <a:fld id="{291052B9-09C1-4667-80F8-8D9ED18B441C}" type="slidenum">
              <a:rPr lang="en-US" smtClean="0"/>
              <a:pPr/>
              <a:t>‹#›</a:t>
            </a:fld>
            <a:endParaRPr lang="en-US" dirty="0"/>
          </a:p>
        </p:txBody>
      </p:sp>
      <p:sp>
        <p:nvSpPr>
          <p:cNvPr id="9" name="Rectangle 8">
            <a:extLst>
              <a:ext uri="{FF2B5EF4-FFF2-40B4-BE49-F238E27FC236}">
                <a16:creationId xmlns:a16="http://schemas.microsoft.com/office/drawing/2014/main" id="{02F57FA4-5B83-5448-A7E0-0F2C1553FE24}"/>
              </a:ext>
            </a:extLst>
          </p:cNvPr>
          <p:cNvSpPr/>
          <p:nvPr userDrawn="1"/>
        </p:nvSpPr>
        <p:spPr>
          <a:xfrm>
            <a:off x="1" y="0"/>
            <a:ext cx="111512" cy="6858000"/>
          </a:xfrm>
          <a:prstGeom prst="rect">
            <a:avLst/>
          </a:prstGeom>
          <a:solidFill>
            <a:srgbClr val="F2B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662105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b="1" i="0" kern="1200" cap="all" spc="150" baseline="0">
          <a:solidFill>
            <a:schemeClr val="bg1"/>
          </a:solidFill>
          <a:latin typeface="Source Sans Pro" panose="020B0503030403020204" pitchFamily="34" charset="77"/>
          <a:ea typeface="+mj-ea"/>
          <a:cs typeface="+mj-cs"/>
        </a:defRPr>
      </a:lvl1pPr>
    </p:titleStyle>
    <p:bodyStyle>
      <a:lvl1pPr marL="228600" indent="-228600" algn="l" defTabSz="914400" rtl="0" eaLnBrk="1" latinLnBrk="0" hangingPunct="1">
        <a:lnSpc>
          <a:spcPct val="114000"/>
        </a:lnSpc>
        <a:spcBef>
          <a:spcPts val="1000"/>
        </a:spcBef>
        <a:buFont typeface="Arial" panose="020B0604020202020204" pitchFamily="34" charset="0"/>
        <a:buChar char="•"/>
        <a:defRPr sz="2800" b="0" i="0" kern="1200">
          <a:solidFill>
            <a:schemeClr val="bg1"/>
          </a:solidFill>
          <a:latin typeface="Source Sans Pro Regular" panose="020B0503030403020204" pitchFamily="34" charset="77"/>
          <a:ea typeface="+mn-ea"/>
          <a:cs typeface="+mn-cs"/>
        </a:defRPr>
      </a:lvl1pPr>
      <a:lvl2pPr marL="685800" indent="-228600" algn="l" defTabSz="914400" rtl="0" eaLnBrk="1" latinLnBrk="0" hangingPunct="1">
        <a:lnSpc>
          <a:spcPct val="114000"/>
        </a:lnSpc>
        <a:spcBef>
          <a:spcPts val="500"/>
        </a:spcBef>
        <a:buFont typeface="Arial" panose="020B0604020202020204" pitchFamily="34" charset="0"/>
        <a:buChar char="•"/>
        <a:defRPr sz="2400" b="0" i="0" kern="1200">
          <a:solidFill>
            <a:schemeClr val="bg1"/>
          </a:solidFill>
          <a:latin typeface="Source Sans Pro Regular" panose="020B0503030403020204" pitchFamily="34" charset="77"/>
          <a:ea typeface="+mn-ea"/>
          <a:cs typeface="+mn-cs"/>
        </a:defRPr>
      </a:lvl2pPr>
      <a:lvl3pPr marL="1143000" indent="-228600" algn="l" defTabSz="914400" rtl="0" eaLnBrk="1" latinLnBrk="0" hangingPunct="1">
        <a:lnSpc>
          <a:spcPct val="114000"/>
        </a:lnSpc>
        <a:spcBef>
          <a:spcPts val="500"/>
        </a:spcBef>
        <a:buFont typeface="Arial" panose="020B0604020202020204" pitchFamily="34" charset="0"/>
        <a:buChar char="•"/>
        <a:defRPr sz="2000" b="0" i="0" kern="1200">
          <a:solidFill>
            <a:schemeClr val="bg1"/>
          </a:solidFill>
          <a:latin typeface="Source Sans Pro Regular" panose="020B0503030403020204" pitchFamily="34" charset="77"/>
          <a:ea typeface="+mn-ea"/>
          <a:cs typeface="+mn-cs"/>
        </a:defRPr>
      </a:lvl3pPr>
      <a:lvl4pPr marL="1600200" indent="-228600" algn="l" defTabSz="914400" rtl="0" eaLnBrk="1" latinLnBrk="0" hangingPunct="1">
        <a:lnSpc>
          <a:spcPct val="114000"/>
        </a:lnSpc>
        <a:spcBef>
          <a:spcPts val="500"/>
        </a:spcBef>
        <a:buFont typeface="Arial" panose="020B0604020202020204" pitchFamily="34" charset="0"/>
        <a:buChar char="•"/>
        <a:defRPr sz="1800" b="0" i="0" kern="1200">
          <a:solidFill>
            <a:schemeClr val="bg1"/>
          </a:solidFill>
          <a:latin typeface="Source Sans Pro Regular" panose="020B0503030403020204" pitchFamily="34" charset="77"/>
          <a:ea typeface="+mn-ea"/>
          <a:cs typeface="+mn-cs"/>
        </a:defRPr>
      </a:lvl4pPr>
      <a:lvl5pPr marL="2057400" indent="-228600" algn="l" defTabSz="914400" rtl="0" eaLnBrk="1" latinLnBrk="0" hangingPunct="1">
        <a:lnSpc>
          <a:spcPct val="114000"/>
        </a:lnSpc>
        <a:spcBef>
          <a:spcPts val="500"/>
        </a:spcBef>
        <a:buFont typeface="Arial" panose="020B0604020202020204" pitchFamily="34" charset="0"/>
        <a:buChar char="•"/>
        <a:defRPr sz="1800" b="0" i="0" kern="1200">
          <a:solidFill>
            <a:schemeClr val="bg1"/>
          </a:solidFill>
          <a:latin typeface="Source Sans Pro Regular"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tiff"/><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199" y="1122363"/>
            <a:ext cx="10300855" cy="2387600"/>
          </a:xfrm>
        </p:spPr>
        <p:txBody>
          <a:bodyPr/>
          <a:lstStyle/>
          <a:p>
            <a:r>
              <a:rPr lang="en-US" dirty="0">
                <a:solidFill>
                  <a:schemeClr val="bg1"/>
                </a:solidFill>
              </a:rPr>
              <a:t>Fast Track to the World of Ideas</a:t>
            </a:r>
          </a:p>
        </p:txBody>
      </p:sp>
      <p:sp>
        <p:nvSpPr>
          <p:cNvPr id="3" name="Subtitle 2"/>
          <p:cNvSpPr>
            <a:spLocks noGrp="1"/>
          </p:cNvSpPr>
          <p:nvPr>
            <p:ph type="subTitle" idx="1"/>
          </p:nvPr>
        </p:nvSpPr>
        <p:spPr/>
        <p:txBody>
          <a:bodyPr>
            <a:normAutofit/>
          </a:bodyPr>
          <a:lstStyle/>
          <a:p>
            <a:r>
              <a:rPr lang="en-US" sz="3600" dirty="0">
                <a:solidFill>
                  <a:schemeClr val="bg1"/>
                </a:solidFill>
              </a:rPr>
              <a:t>Jeff Myers, Ph.D.</a:t>
            </a:r>
          </a:p>
        </p:txBody>
      </p:sp>
      <p:pic>
        <p:nvPicPr>
          <p:cNvPr id="4" name="Picture 3" descr="A picture containing clipart&#10;&#10;Description automatically generated">
            <a:extLst>
              <a:ext uri="{FF2B5EF4-FFF2-40B4-BE49-F238E27FC236}">
                <a16:creationId xmlns:a16="http://schemas.microsoft.com/office/drawing/2014/main" id="{419EF5E5-3DD6-451A-AC6A-AF73B9FA9E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2978" y="5780761"/>
            <a:ext cx="2229853" cy="709259"/>
          </a:xfrm>
          <a:prstGeom prst="rect">
            <a:avLst/>
          </a:prstGeom>
        </p:spPr>
      </p:pic>
    </p:spTree>
    <p:extLst>
      <p:ext uri="{BB962C8B-B14F-4D97-AF65-F5344CB8AC3E}">
        <p14:creationId xmlns:p14="http://schemas.microsoft.com/office/powerpoint/2010/main" val="4293447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78899-9719-4F3F-A20B-8AE14203645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26AD83E-7818-4B07-9631-3174B1C1C77A}"/>
              </a:ext>
            </a:extLst>
          </p:cNvPr>
          <p:cNvSpPr>
            <a:spLocks noGrp="1"/>
          </p:cNvSpPr>
          <p:nvPr>
            <p:ph idx="1"/>
          </p:nvPr>
        </p:nvSpPr>
        <p:spPr/>
        <p:txBody>
          <a:bodyPr/>
          <a:lstStyle/>
          <a:p>
            <a:endParaRPr lang="en-US"/>
          </a:p>
        </p:txBody>
      </p:sp>
      <p:pic>
        <p:nvPicPr>
          <p:cNvPr id="4098" name="Picture 2" descr="Roche - COVID-19 and the mysterious world of antibodies">
            <a:extLst>
              <a:ext uri="{FF2B5EF4-FFF2-40B4-BE49-F238E27FC236}">
                <a16:creationId xmlns:a16="http://schemas.microsoft.com/office/drawing/2014/main" id="{896EC678-4FFC-4BA7-AA54-3B7F38A8D3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388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8D0C5298-BFF7-4AA7-8783-35D963C57323}"/>
              </a:ext>
            </a:extLst>
          </p:cNvPr>
          <p:cNvSpPr txBox="1">
            <a:spLocks/>
          </p:cNvSpPr>
          <p:nvPr/>
        </p:nvSpPr>
        <p:spPr>
          <a:xfrm>
            <a:off x="981940" y="2910609"/>
            <a:ext cx="10228119" cy="1288327"/>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cap="all" spc="150" baseline="0">
                <a:solidFill>
                  <a:schemeClr val="bg1"/>
                </a:solidFill>
                <a:latin typeface="Source Sans Pro" panose="020B0503030403020204" pitchFamily="34" charset="77"/>
                <a:ea typeface="+mj-ea"/>
                <a:cs typeface="+mj-cs"/>
              </a:defRPr>
            </a:lvl1pPr>
          </a:lstStyle>
          <a:p>
            <a:pPr algn="ctr"/>
            <a:r>
              <a:rPr lang="en-US" sz="9600" cap="none" dirty="0">
                <a:solidFill>
                  <a:schemeClr val="tx1"/>
                </a:solidFill>
              </a:rPr>
              <a:t>We need spiritual antibodies</a:t>
            </a:r>
          </a:p>
        </p:txBody>
      </p:sp>
    </p:spTree>
    <p:extLst>
      <p:ext uri="{BB962C8B-B14F-4D97-AF65-F5344CB8AC3E}">
        <p14:creationId xmlns:p14="http://schemas.microsoft.com/office/powerpoint/2010/main" val="32694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78899-9719-4F3F-A20B-8AE14203645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26AD83E-7818-4B07-9631-3174B1C1C77A}"/>
              </a:ext>
            </a:extLst>
          </p:cNvPr>
          <p:cNvSpPr>
            <a:spLocks noGrp="1"/>
          </p:cNvSpPr>
          <p:nvPr>
            <p:ph idx="1"/>
          </p:nvPr>
        </p:nvSpPr>
        <p:spPr/>
        <p:txBody>
          <a:bodyPr/>
          <a:lstStyle/>
          <a:p>
            <a:endParaRPr lang="en-US"/>
          </a:p>
        </p:txBody>
      </p:sp>
      <p:pic>
        <p:nvPicPr>
          <p:cNvPr id="4098" name="Picture 2" descr="Roche - COVID-19 and the mysterious world of antibodies">
            <a:extLst>
              <a:ext uri="{FF2B5EF4-FFF2-40B4-BE49-F238E27FC236}">
                <a16:creationId xmlns:a16="http://schemas.microsoft.com/office/drawing/2014/main" id="{896EC678-4FFC-4BA7-AA54-3B7F38A8D3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388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8D0C5298-BFF7-4AA7-8783-35D963C57323}"/>
              </a:ext>
            </a:extLst>
          </p:cNvPr>
          <p:cNvSpPr txBox="1">
            <a:spLocks/>
          </p:cNvSpPr>
          <p:nvPr/>
        </p:nvSpPr>
        <p:spPr>
          <a:xfrm>
            <a:off x="981940" y="1223517"/>
            <a:ext cx="10228119" cy="1288327"/>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cap="all" spc="150" baseline="0">
                <a:solidFill>
                  <a:schemeClr val="bg1"/>
                </a:solidFill>
                <a:latin typeface="Source Sans Pro" panose="020B0503030403020204" pitchFamily="34" charset="77"/>
                <a:ea typeface="+mj-ea"/>
                <a:cs typeface="+mj-cs"/>
              </a:defRPr>
            </a:lvl1pPr>
          </a:lstStyle>
          <a:p>
            <a:r>
              <a:rPr lang="en-US" sz="4800" dirty="0">
                <a:solidFill>
                  <a:schemeClr val="tx1"/>
                </a:solidFill>
                <a:latin typeface="Source Sans Pro" panose="020B0503030403020204" pitchFamily="34" charset="0"/>
                <a:ea typeface="Source Sans Pro" panose="020B0503030403020204" pitchFamily="34" charset="0"/>
              </a:rPr>
              <a:t>Colossians 2:8</a:t>
            </a:r>
          </a:p>
        </p:txBody>
      </p:sp>
      <p:sp>
        <p:nvSpPr>
          <p:cNvPr id="4" name="Content Placeholder 2">
            <a:extLst>
              <a:ext uri="{FF2B5EF4-FFF2-40B4-BE49-F238E27FC236}">
                <a16:creationId xmlns:a16="http://schemas.microsoft.com/office/drawing/2014/main" id="{DA24B788-2ED5-4ADD-CEF7-17A89DC29229}"/>
              </a:ext>
            </a:extLst>
          </p:cNvPr>
          <p:cNvSpPr txBox="1">
            <a:spLocks/>
          </p:cNvSpPr>
          <p:nvPr/>
        </p:nvSpPr>
        <p:spPr>
          <a:xfrm>
            <a:off x="838200" y="2511845"/>
            <a:ext cx="10515600" cy="3541085"/>
          </a:xfrm>
          <a:prstGeom prst="rect">
            <a:avLst/>
          </a:prstGeom>
        </p:spPr>
        <p:txBody>
          <a:bodyPr vert="horz" lIns="91440" tIns="45720" rIns="91440" bIns="45720" rtlCol="0">
            <a:normAutofit/>
          </a:bodyPr>
          <a:lstStyle>
            <a:lvl1pPr marL="228600" indent="-228600" algn="l" defTabSz="914400" rtl="0" eaLnBrk="1" latinLnBrk="0" hangingPunct="1">
              <a:lnSpc>
                <a:spcPct val="114000"/>
              </a:lnSpc>
              <a:spcBef>
                <a:spcPts val="1000"/>
              </a:spcBef>
              <a:buFont typeface="Arial" panose="020B0604020202020204" pitchFamily="34" charset="0"/>
              <a:buChar char="•"/>
              <a:defRPr sz="2800" b="0" i="0" kern="1200">
                <a:solidFill>
                  <a:schemeClr val="bg1"/>
                </a:solidFill>
                <a:latin typeface="Source Sans Pro Regular" panose="020B0503030403020204" pitchFamily="34" charset="77"/>
                <a:ea typeface="+mn-ea"/>
                <a:cs typeface="+mn-cs"/>
              </a:defRPr>
            </a:lvl1pPr>
            <a:lvl2pPr marL="685800" indent="-228600" algn="l" defTabSz="914400" rtl="0" eaLnBrk="1" latinLnBrk="0" hangingPunct="1">
              <a:lnSpc>
                <a:spcPct val="114000"/>
              </a:lnSpc>
              <a:spcBef>
                <a:spcPts val="500"/>
              </a:spcBef>
              <a:buFont typeface="Arial" panose="020B0604020202020204" pitchFamily="34" charset="0"/>
              <a:buChar char="•"/>
              <a:defRPr sz="2400" b="0" i="0" kern="1200">
                <a:solidFill>
                  <a:schemeClr val="bg1"/>
                </a:solidFill>
                <a:latin typeface="Source Sans Pro Regular" panose="020B0503030403020204" pitchFamily="34" charset="77"/>
                <a:ea typeface="+mn-ea"/>
                <a:cs typeface="+mn-cs"/>
              </a:defRPr>
            </a:lvl2pPr>
            <a:lvl3pPr marL="1143000" indent="-228600" algn="l" defTabSz="914400" rtl="0" eaLnBrk="1" latinLnBrk="0" hangingPunct="1">
              <a:lnSpc>
                <a:spcPct val="114000"/>
              </a:lnSpc>
              <a:spcBef>
                <a:spcPts val="500"/>
              </a:spcBef>
              <a:buFont typeface="Arial" panose="020B0604020202020204" pitchFamily="34" charset="0"/>
              <a:buChar char="•"/>
              <a:defRPr sz="2000" b="0" i="0" kern="1200">
                <a:solidFill>
                  <a:schemeClr val="bg1"/>
                </a:solidFill>
                <a:latin typeface="Source Sans Pro Regular" panose="020B0503030403020204" pitchFamily="34" charset="77"/>
                <a:ea typeface="+mn-ea"/>
                <a:cs typeface="+mn-cs"/>
              </a:defRPr>
            </a:lvl3pPr>
            <a:lvl4pPr marL="1600200" indent="-228600" algn="l" defTabSz="914400" rtl="0" eaLnBrk="1" latinLnBrk="0" hangingPunct="1">
              <a:lnSpc>
                <a:spcPct val="114000"/>
              </a:lnSpc>
              <a:spcBef>
                <a:spcPts val="500"/>
              </a:spcBef>
              <a:buFont typeface="Arial" panose="020B0604020202020204" pitchFamily="34" charset="0"/>
              <a:buChar char="•"/>
              <a:defRPr sz="1800" b="0" i="0" kern="1200">
                <a:solidFill>
                  <a:schemeClr val="bg1"/>
                </a:solidFill>
                <a:latin typeface="Source Sans Pro Regular" panose="020B0503030403020204" pitchFamily="34" charset="77"/>
                <a:ea typeface="+mn-ea"/>
                <a:cs typeface="+mn-cs"/>
              </a:defRPr>
            </a:lvl4pPr>
            <a:lvl5pPr marL="2057400" indent="-228600" algn="l" defTabSz="914400" rtl="0" eaLnBrk="1" latinLnBrk="0" hangingPunct="1">
              <a:lnSpc>
                <a:spcPct val="114000"/>
              </a:lnSpc>
              <a:spcBef>
                <a:spcPts val="500"/>
              </a:spcBef>
              <a:buFont typeface="Arial" panose="020B0604020202020204" pitchFamily="34" charset="0"/>
              <a:buChar char="•"/>
              <a:defRPr sz="1800" b="0" i="0" kern="1200">
                <a:solidFill>
                  <a:schemeClr val="bg1"/>
                </a:solidFill>
                <a:latin typeface="Source Sans Pro Regular"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0" i="0" dirty="0">
                <a:solidFill>
                  <a:schemeClr val="tx1"/>
                </a:solidFill>
                <a:latin typeface="Source Sans Pro" panose="020B0503030403020204" pitchFamily="34" charset="0"/>
                <a:ea typeface="Source Sans Pro" panose="020B0503030403020204" pitchFamily="34" charset="0"/>
              </a:rPr>
              <a:t>“See to it that no one takes you captive by philosophy and empty deceit, according to human tradition, according to the elemental spirits of the world, and not according to Christ.”</a:t>
            </a:r>
            <a:endParaRPr lang="en-US" sz="3600" cap="none" dirty="0">
              <a:solidFill>
                <a:schemeClr val="tx1"/>
              </a:solidFill>
              <a:latin typeface="Source Sans Pro" panose="020B0503030403020204" pitchFamily="34" charset="0"/>
              <a:ea typeface="Source Sans Pro" panose="020B0503030403020204" pitchFamily="34" charset="0"/>
            </a:endParaRPr>
          </a:p>
          <a:p>
            <a:pPr marL="0" indent="0">
              <a:buFont typeface="Arial" panose="020B0604020202020204" pitchFamily="34" charset="0"/>
              <a:buNone/>
            </a:pPr>
            <a:endParaRPr lang="en-US" sz="32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635078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678F8-4CF5-401A-ADC3-FA4C62280E0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903944B-212C-41DB-8561-7943E193B1C2}"/>
              </a:ext>
            </a:extLst>
          </p:cNvPr>
          <p:cNvSpPr>
            <a:spLocks noGrp="1"/>
          </p:cNvSpPr>
          <p:nvPr>
            <p:ph idx="1"/>
          </p:nvPr>
        </p:nvSpPr>
        <p:spPr/>
        <p:txBody>
          <a:bodyPr/>
          <a:lstStyle/>
          <a:p>
            <a:endParaRPr lang="en-US"/>
          </a:p>
        </p:txBody>
      </p:sp>
      <p:pic>
        <p:nvPicPr>
          <p:cNvPr id="3074" name="Picture 2" descr="How To Improve Your White Blood Cells Naturally">
            <a:extLst>
              <a:ext uri="{FF2B5EF4-FFF2-40B4-BE49-F238E27FC236}">
                <a16:creationId xmlns:a16="http://schemas.microsoft.com/office/drawing/2014/main" id="{8F576208-7866-4BB2-B340-38BDB3443A8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72736" y="0"/>
            <a:ext cx="12192001" cy="813206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CCCC172-2787-4BD7-92A2-D040DB068DAF}"/>
              </a:ext>
            </a:extLst>
          </p:cNvPr>
          <p:cNvSpPr txBox="1">
            <a:spLocks/>
          </p:cNvSpPr>
          <p:nvPr/>
        </p:nvSpPr>
        <p:spPr>
          <a:xfrm>
            <a:off x="981940" y="2910609"/>
            <a:ext cx="10228119" cy="1288327"/>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cap="all" spc="150" baseline="0">
                <a:solidFill>
                  <a:schemeClr val="bg1"/>
                </a:solidFill>
                <a:latin typeface="Source Sans Pro" panose="020B0503030403020204" pitchFamily="34" charset="77"/>
                <a:ea typeface="+mj-ea"/>
                <a:cs typeface="+mj-cs"/>
              </a:defRPr>
            </a:lvl1pPr>
          </a:lstStyle>
          <a:p>
            <a:pPr algn="ctr"/>
            <a:r>
              <a:rPr lang="en-US" sz="9600" cap="none" dirty="0">
                <a:solidFill>
                  <a:schemeClr val="tx1"/>
                </a:solidFill>
              </a:rPr>
              <a:t>We need spiritual white blood cells</a:t>
            </a:r>
          </a:p>
        </p:txBody>
      </p:sp>
    </p:spTree>
    <p:extLst>
      <p:ext uri="{BB962C8B-B14F-4D97-AF65-F5344CB8AC3E}">
        <p14:creationId xmlns:p14="http://schemas.microsoft.com/office/powerpoint/2010/main" val="1086906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678F8-4CF5-401A-ADC3-FA4C62280E0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903944B-212C-41DB-8561-7943E193B1C2}"/>
              </a:ext>
            </a:extLst>
          </p:cNvPr>
          <p:cNvSpPr>
            <a:spLocks noGrp="1"/>
          </p:cNvSpPr>
          <p:nvPr>
            <p:ph idx="1"/>
          </p:nvPr>
        </p:nvSpPr>
        <p:spPr/>
        <p:txBody>
          <a:bodyPr/>
          <a:lstStyle/>
          <a:p>
            <a:endParaRPr lang="en-US"/>
          </a:p>
        </p:txBody>
      </p:sp>
      <p:pic>
        <p:nvPicPr>
          <p:cNvPr id="3074" name="Picture 2" descr="How To Improve Your White Blood Cells Naturally">
            <a:extLst>
              <a:ext uri="{FF2B5EF4-FFF2-40B4-BE49-F238E27FC236}">
                <a16:creationId xmlns:a16="http://schemas.microsoft.com/office/drawing/2014/main" id="{8F576208-7866-4BB2-B340-38BDB3443A8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72736" y="0"/>
            <a:ext cx="12192001" cy="813206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CCCC172-2787-4BD7-92A2-D040DB068DAF}"/>
              </a:ext>
            </a:extLst>
          </p:cNvPr>
          <p:cNvSpPr txBox="1">
            <a:spLocks/>
          </p:cNvSpPr>
          <p:nvPr/>
        </p:nvSpPr>
        <p:spPr>
          <a:xfrm>
            <a:off x="981940" y="2853459"/>
            <a:ext cx="10228119" cy="1288327"/>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cap="all" spc="150" baseline="0">
                <a:solidFill>
                  <a:schemeClr val="bg1"/>
                </a:solidFill>
                <a:latin typeface="Source Sans Pro" panose="020B0503030403020204" pitchFamily="34" charset="77"/>
                <a:ea typeface="+mj-ea"/>
                <a:cs typeface="+mj-cs"/>
              </a:defRPr>
            </a:lvl1pPr>
          </a:lstStyle>
          <a:p>
            <a:pPr algn="ctr"/>
            <a:r>
              <a:rPr lang="en-US" sz="4800" b="1" i="0" dirty="0">
                <a:solidFill>
                  <a:schemeClr val="tx1"/>
                </a:solidFill>
                <a:effectLst/>
                <a:latin typeface="Source Sans Pro" panose="020B0503030403020204" pitchFamily="34" charset="0"/>
                <a:ea typeface="Source Sans Pro" panose="020B0503030403020204" pitchFamily="34" charset="0"/>
              </a:rPr>
              <a:t>2 Corinthians 10:5</a:t>
            </a:r>
          </a:p>
          <a:p>
            <a:pPr algn="ctr"/>
            <a:r>
              <a:rPr lang="en-US" sz="3600" b="0" i="0" cap="none" dirty="0">
                <a:solidFill>
                  <a:schemeClr val="tx1"/>
                </a:solidFill>
                <a:effectLst/>
                <a:latin typeface="Source Sans Pro" panose="020B0503030403020204" pitchFamily="34" charset="0"/>
                <a:ea typeface="Source Sans Pro" panose="020B0503030403020204" pitchFamily="34" charset="0"/>
              </a:rPr>
              <a:t>“We destroy arguments and every lofty opinion raised against the knowledge of God, and take every thought captive to obey Christ</a:t>
            </a:r>
            <a:r>
              <a:rPr lang="en-US" sz="3600" b="0" cap="none" dirty="0">
                <a:solidFill>
                  <a:schemeClr val="tx1"/>
                </a:solidFill>
                <a:latin typeface="Source Sans Pro" panose="020B0503030403020204" pitchFamily="34" charset="0"/>
                <a:ea typeface="Source Sans Pro" panose="020B0503030403020204" pitchFamily="34" charset="0"/>
              </a:rPr>
              <a:t>.”</a:t>
            </a:r>
            <a:endParaRPr lang="en-US" sz="3600" cap="none" dirty="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436880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8" name="Shape 98"/>
          <p:cNvSpPr txBox="1">
            <a:spLocks noGrp="1"/>
          </p:cNvSpPr>
          <p:nvPr>
            <p:ph type="subTitle" idx="1"/>
          </p:nvPr>
        </p:nvSpPr>
        <p:spPr>
          <a:xfrm>
            <a:off x="1588425" y="1682803"/>
            <a:ext cx="5515020" cy="906393"/>
          </a:xfrm>
          <a:prstGeom prst="rect">
            <a:avLst/>
          </a:prstGeom>
          <a:noFill/>
          <a:ln>
            <a:noFill/>
          </a:ln>
        </p:spPr>
        <p:txBody>
          <a:bodyPr vert="horz" wrap="square" lIns="68569" tIns="34275" rIns="68569" bIns="34275" numCol="1" rtlCol="0" anchor="t" anchorCtr="0" compatLnSpc="1">
            <a:prstTxWarp prst="textNoShape">
              <a:avLst/>
            </a:prstTxWarp>
            <a:noAutofit/>
          </a:bodyPr>
          <a:lstStyle/>
          <a:p>
            <a:pPr>
              <a:spcBef>
                <a:spcPts val="0"/>
              </a:spcBef>
              <a:buClr>
                <a:schemeClr val="dk1"/>
              </a:buClr>
              <a:buSzPct val="25000"/>
            </a:pPr>
            <a:r>
              <a:rPr lang="en-US" sz="4050" b="1" dirty="0">
                <a:solidFill>
                  <a:schemeClr val="bg1"/>
                </a:solidFill>
                <a:latin typeface="Arial"/>
                <a:ea typeface="Arial"/>
                <a:cs typeface="Arial"/>
                <a:sym typeface="Arial"/>
              </a:rPr>
              <a:t>Worldview: </a:t>
            </a:r>
          </a:p>
          <a:p>
            <a:pPr lvl="0">
              <a:buClr>
                <a:schemeClr val="dk1"/>
              </a:buClr>
              <a:buSzPct val="25000"/>
            </a:pPr>
            <a:r>
              <a:rPr lang="en-US" sz="3150" dirty="0">
                <a:solidFill>
                  <a:schemeClr val="bg1"/>
                </a:solidFill>
                <a:latin typeface="Calibri"/>
                <a:ea typeface="Calibri"/>
                <a:cs typeface="Calibri"/>
                <a:sym typeface="Calibri"/>
              </a:rPr>
              <a:t>A pattern of ideas about God and life.</a:t>
            </a:r>
            <a:endParaRPr lang="en-US" sz="3150" dirty="0">
              <a:solidFill>
                <a:schemeClr val="bg1"/>
              </a:solidFill>
              <a:sym typeface="Arial"/>
            </a:endParaRPr>
          </a:p>
        </p:txBody>
      </p:sp>
      <p:pic>
        <p:nvPicPr>
          <p:cNvPr id="5" name="Picture 2" descr="UTT-3d-Cover-(thumbna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4332" y="1027357"/>
            <a:ext cx="3293669" cy="4660853"/>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917533" y="2519312"/>
            <a:ext cx="1343025" cy="5935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27652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F1D29D-004E-F94B-AB8E-0A910DEC4005}"/>
              </a:ext>
            </a:extLst>
          </p:cNvPr>
          <p:cNvPicPr>
            <a:picLocks noChangeAspect="1"/>
          </p:cNvPicPr>
          <p:nvPr/>
        </p:nvPicPr>
        <p:blipFill>
          <a:blip r:embed="rId3"/>
          <a:stretch>
            <a:fillRect/>
          </a:stretch>
        </p:blipFill>
        <p:spPr>
          <a:xfrm>
            <a:off x="415229" y="2680919"/>
            <a:ext cx="11527801" cy="1496161"/>
          </a:xfrm>
          <a:prstGeom prst="rect">
            <a:avLst/>
          </a:prstGeom>
        </p:spPr>
      </p:pic>
    </p:spTree>
    <p:extLst>
      <p:ext uri="{BB962C8B-B14F-4D97-AF65-F5344CB8AC3E}">
        <p14:creationId xmlns:p14="http://schemas.microsoft.com/office/powerpoint/2010/main" val="3414533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82645-3D61-244C-AE2A-92998E4411A8}"/>
              </a:ext>
            </a:extLst>
          </p:cNvPr>
          <p:cNvSpPr>
            <a:spLocks noGrp="1"/>
          </p:cNvSpPr>
          <p:nvPr>
            <p:ph type="ctrTitle"/>
          </p:nvPr>
        </p:nvSpPr>
        <p:spPr>
          <a:xfrm>
            <a:off x="1376413" y="845468"/>
            <a:ext cx="8605787" cy="2387600"/>
          </a:xfrm>
        </p:spPr>
        <p:txBody>
          <a:bodyPr>
            <a:normAutofit/>
          </a:bodyPr>
          <a:lstStyle/>
          <a:p>
            <a:r>
              <a:rPr lang="en-US" sz="4800" dirty="0">
                <a:solidFill>
                  <a:srgbClr val="0199D6"/>
                </a:solidFill>
              </a:rPr>
              <a:t>Secularism:</a:t>
            </a:r>
            <a:r>
              <a:rPr lang="en-US" sz="4800" dirty="0">
                <a:solidFill>
                  <a:srgbClr val="3477B5"/>
                </a:solidFill>
              </a:rPr>
              <a:t> </a:t>
            </a:r>
            <a:r>
              <a:rPr lang="en-US" sz="4800" dirty="0"/>
              <a:t>Matter</a:t>
            </a:r>
          </a:p>
        </p:txBody>
      </p:sp>
      <p:sp>
        <p:nvSpPr>
          <p:cNvPr id="3" name="Text Placeholder 2">
            <a:extLst>
              <a:ext uri="{FF2B5EF4-FFF2-40B4-BE49-F238E27FC236}">
                <a16:creationId xmlns:a16="http://schemas.microsoft.com/office/drawing/2014/main" id="{0F8D10EC-76DE-B149-BD93-158800B87728}"/>
              </a:ext>
            </a:extLst>
          </p:cNvPr>
          <p:cNvSpPr>
            <a:spLocks noGrp="1"/>
          </p:cNvSpPr>
          <p:nvPr>
            <p:ph type="subTitle" idx="1"/>
          </p:nvPr>
        </p:nvSpPr>
        <p:spPr>
          <a:xfrm>
            <a:off x="838200" y="3325143"/>
            <a:ext cx="9144000" cy="1655762"/>
          </a:xfrm>
        </p:spPr>
        <p:txBody>
          <a:bodyPr>
            <a:normAutofit/>
          </a:bodyPr>
          <a:lstStyle/>
          <a:p>
            <a:r>
              <a:rPr lang="en-US" dirty="0"/>
              <a:t>The physical universe is all there is; humanity is broken because of ignorance. Redemption comes through science, not religion.</a:t>
            </a:r>
          </a:p>
        </p:txBody>
      </p:sp>
      <p:pic>
        <p:nvPicPr>
          <p:cNvPr id="5" name="Picture 4" descr="A screenshot of a cell phone&#10;&#10;Description automatically generated">
            <a:extLst>
              <a:ext uri="{FF2B5EF4-FFF2-40B4-BE49-F238E27FC236}">
                <a16:creationId xmlns:a16="http://schemas.microsoft.com/office/drawing/2014/main" id="{7D036315-C54F-4926-A67F-29EF3B02D1BD}"/>
              </a:ext>
            </a:extLst>
          </p:cNvPr>
          <p:cNvPicPr>
            <a:picLocks noChangeAspect="1"/>
          </p:cNvPicPr>
          <p:nvPr/>
        </p:nvPicPr>
        <p:blipFill rotWithShape="1">
          <a:blip r:embed="rId3">
            <a:extLst>
              <a:ext uri="{28A0092B-C50C-407E-A947-70E740481C1C}">
                <a14:useLocalDpi xmlns:a14="http://schemas.microsoft.com/office/drawing/2010/main" val="0"/>
              </a:ext>
            </a:extLst>
          </a:blip>
          <a:srcRect l="38251" t="1263" r="52639" b="86807"/>
          <a:stretch/>
        </p:blipFill>
        <p:spPr>
          <a:xfrm>
            <a:off x="577515" y="2193868"/>
            <a:ext cx="866275" cy="876590"/>
          </a:xfrm>
          <a:prstGeom prst="rect">
            <a:avLst/>
          </a:prstGeom>
        </p:spPr>
      </p:pic>
    </p:spTree>
    <p:extLst>
      <p:ext uri="{BB962C8B-B14F-4D97-AF65-F5344CB8AC3E}">
        <p14:creationId xmlns:p14="http://schemas.microsoft.com/office/powerpoint/2010/main" val="1566340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http://i24.photobucket.com/albums/c2/ertyqway/santawatch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1066" y="332119"/>
            <a:ext cx="4627686" cy="6059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8916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http://i24.photobucket.com/albums/c2/ertyqway/santawatch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2757" y="1063639"/>
            <a:ext cx="3582143" cy="469072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funny-pics-fun.com/wp-content/uploads/Funny-Santa-Claus-And-Cry-Babies-Scary-Santa-16.jpg"/>
          <p:cNvPicPr>
            <a:picLocks noChangeAspect="1" noChangeArrowheads="1"/>
          </p:cNvPicPr>
          <p:nvPr/>
        </p:nvPicPr>
        <p:blipFill rotWithShape="1">
          <a:blip r:embed="rId3">
            <a:extLst>
              <a:ext uri="{28A0092B-C50C-407E-A947-70E740481C1C}">
                <a14:useLocalDpi xmlns:a14="http://schemas.microsoft.com/office/drawing/2010/main" val="0"/>
              </a:ext>
            </a:extLst>
          </a:blip>
          <a:srcRect b="3722"/>
          <a:stretch/>
        </p:blipFill>
        <p:spPr bwMode="auto">
          <a:xfrm>
            <a:off x="3148296" y="0"/>
            <a:ext cx="5981635" cy="6853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604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5A89D-889F-4CFE-894E-B4F2BDA5F1D4}"/>
              </a:ext>
            </a:extLst>
          </p:cNvPr>
          <p:cNvSpPr>
            <a:spLocks noGrp="1"/>
          </p:cNvSpPr>
          <p:nvPr>
            <p:ph type="ctrTitle"/>
          </p:nvPr>
        </p:nvSpPr>
        <p:spPr>
          <a:xfrm>
            <a:off x="1511162" y="717010"/>
            <a:ext cx="8471037" cy="2387600"/>
          </a:xfrm>
        </p:spPr>
        <p:txBody>
          <a:bodyPr/>
          <a:lstStyle/>
          <a:p>
            <a:r>
              <a:rPr lang="en-US" dirty="0">
                <a:solidFill>
                  <a:srgbClr val="025157"/>
                </a:solidFill>
              </a:rPr>
              <a:t>New Spirituality: </a:t>
            </a:r>
            <a:r>
              <a:rPr lang="en-US" dirty="0"/>
              <a:t>Oneness</a:t>
            </a:r>
          </a:p>
        </p:txBody>
      </p:sp>
      <p:sp>
        <p:nvSpPr>
          <p:cNvPr id="3" name="Content Placeholder 2">
            <a:extLst>
              <a:ext uri="{FF2B5EF4-FFF2-40B4-BE49-F238E27FC236}">
                <a16:creationId xmlns:a16="http://schemas.microsoft.com/office/drawing/2014/main" id="{54F881FC-7BD6-45B8-9198-EBCE38DE4AFD}"/>
              </a:ext>
            </a:extLst>
          </p:cNvPr>
          <p:cNvSpPr>
            <a:spLocks noGrp="1"/>
          </p:cNvSpPr>
          <p:nvPr>
            <p:ph type="subTitle" idx="1"/>
          </p:nvPr>
        </p:nvSpPr>
        <p:spPr>
          <a:xfrm>
            <a:off x="838199" y="3196685"/>
            <a:ext cx="9942095" cy="1655762"/>
          </a:xfrm>
        </p:spPr>
        <p:txBody>
          <a:bodyPr>
            <a:normAutofit/>
          </a:bodyPr>
          <a:lstStyle/>
          <a:p>
            <a:pPr marL="0" indent="0">
              <a:buNone/>
            </a:pPr>
            <a:r>
              <a:rPr lang="en-US" dirty="0"/>
              <a:t>Everything that exists is an impersonal spiritual force that we call “God”; humanity is broken because of selfishness. Redemption comes by ridding ourselves of ego and melting into the oneness of all things.</a:t>
            </a:r>
          </a:p>
        </p:txBody>
      </p:sp>
      <p:pic>
        <p:nvPicPr>
          <p:cNvPr id="5" name="Picture 4" descr="A screenshot of a cell phone&#10;&#10;Description automatically generated">
            <a:extLst>
              <a:ext uri="{FF2B5EF4-FFF2-40B4-BE49-F238E27FC236}">
                <a16:creationId xmlns:a16="http://schemas.microsoft.com/office/drawing/2014/main" id="{FB90289E-B896-410E-957D-23F6E1872E46}"/>
              </a:ext>
            </a:extLst>
          </p:cNvPr>
          <p:cNvPicPr>
            <a:picLocks noChangeAspect="1"/>
          </p:cNvPicPr>
          <p:nvPr/>
        </p:nvPicPr>
        <p:blipFill rotWithShape="1">
          <a:blip r:embed="rId3">
            <a:extLst>
              <a:ext uri="{28A0092B-C50C-407E-A947-70E740481C1C}">
                <a14:useLocalDpi xmlns:a14="http://schemas.microsoft.com/office/drawing/2010/main" val="0"/>
              </a:ext>
            </a:extLst>
          </a:blip>
          <a:srcRect l="62283" t="1569" r="28938" b="87271"/>
          <a:stretch/>
        </p:blipFill>
        <p:spPr>
          <a:xfrm>
            <a:off x="619476" y="2050180"/>
            <a:ext cx="891686" cy="875900"/>
          </a:xfrm>
          <a:prstGeom prst="rect">
            <a:avLst/>
          </a:prstGeom>
        </p:spPr>
      </p:pic>
    </p:spTree>
    <p:extLst>
      <p:ext uri="{BB962C8B-B14F-4D97-AF65-F5344CB8AC3E}">
        <p14:creationId xmlns:p14="http://schemas.microsoft.com/office/powerpoint/2010/main" val="3305818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13ED3-D020-426F-8BDC-4FD4F528330A}"/>
              </a:ext>
            </a:extLst>
          </p:cNvPr>
          <p:cNvSpPr>
            <a:spLocks noGrp="1"/>
          </p:cNvSpPr>
          <p:nvPr>
            <p:ph type="ctrTitle"/>
          </p:nvPr>
        </p:nvSpPr>
        <p:spPr>
          <a:xfrm>
            <a:off x="5834269" y="1122363"/>
            <a:ext cx="9144000" cy="2387600"/>
          </a:xfrm>
        </p:spPr>
        <p:txBody>
          <a:bodyPr/>
          <a:lstStyle/>
          <a:p>
            <a:r>
              <a:rPr lang="en-US" dirty="0"/>
              <a:t>Summit Ministries</a:t>
            </a:r>
          </a:p>
        </p:txBody>
      </p:sp>
      <p:sp>
        <p:nvSpPr>
          <p:cNvPr id="3" name="Subtitle 2">
            <a:extLst>
              <a:ext uri="{FF2B5EF4-FFF2-40B4-BE49-F238E27FC236}">
                <a16:creationId xmlns:a16="http://schemas.microsoft.com/office/drawing/2014/main" id="{4161C48D-5129-4CC5-BFDA-591641A8F086}"/>
              </a:ext>
            </a:extLst>
          </p:cNvPr>
          <p:cNvSpPr>
            <a:spLocks noGrp="1"/>
          </p:cNvSpPr>
          <p:nvPr>
            <p:ph type="subTitle" idx="1"/>
          </p:nvPr>
        </p:nvSpPr>
        <p:spPr>
          <a:xfrm>
            <a:off x="5834269" y="3602038"/>
            <a:ext cx="5681870" cy="1655762"/>
          </a:xfrm>
        </p:spPr>
        <p:txBody>
          <a:bodyPr/>
          <a:lstStyle/>
          <a:p>
            <a:r>
              <a:rPr lang="en-US" dirty="0"/>
              <a:t>Equipping the rising generation to embrace God’s truth and champion a biblical worldview</a:t>
            </a:r>
          </a:p>
        </p:txBody>
      </p:sp>
      <p:pic>
        <p:nvPicPr>
          <p:cNvPr id="6" name="Picture 5">
            <a:extLst>
              <a:ext uri="{FF2B5EF4-FFF2-40B4-BE49-F238E27FC236}">
                <a16:creationId xmlns:a16="http://schemas.microsoft.com/office/drawing/2014/main" id="{4A1A38C5-0D45-4EB5-9B8D-3226C4DA1B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036" y="0"/>
            <a:ext cx="5486595" cy="6858000"/>
          </a:xfrm>
          <a:prstGeom prst="rect">
            <a:avLst/>
          </a:prstGeom>
        </p:spPr>
      </p:pic>
    </p:spTree>
    <p:extLst>
      <p:ext uri="{BB962C8B-B14F-4D97-AF65-F5344CB8AC3E}">
        <p14:creationId xmlns:p14="http://schemas.microsoft.com/office/powerpoint/2010/main" val="811215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21862" t="24712" r="3860" b="8896"/>
          <a:stretch/>
        </p:blipFill>
        <p:spPr>
          <a:xfrm>
            <a:off x="618009" y="963447"/>
            <a:ext cx="11319991" cy="5691353"/>
          </a:xfrm>
          <a:prstGeom prst="rect">
            <a:avLst/>
          </a:prstGeom>
        </p:spPr>
      </p:pic>
    </p:spTree>
    <p:extLst>
      <p:ext uri="{BB962C8B-B14F-4D97-AF65-F5344CB8AC3E}">
        <p14:creationId xmlns:p14="http://schemas.microsoft.com/office/powerpoint/2010/main" val="11296251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82645-3D61-244C-AE2A-92998E4411A8}"/>
              </a:ext>
            </a:extLst>
          </p:cNvPr>
          <p:cNvSpPr>
            <a:spLocks noGrp="1"/>
          </p:cNvSpPr>
          <p:nvPr>
            <p:ph type="ctrTitle"/>
          </p:nvPr>
        </p:nvSpPr>
        <p:spPr>
          <a:xfrm>
            <a:off x="1501540" y="659201"/>
            <a:ext cx="8480659" cy="2387600"/>
          </a:xfrm>
        </p:spPr>
        <p:txBody>
          <a:bodyPr/>
          <a:lstStyle/>
          <a:p>
            <a:r>
              <a:rPr lang="en-US" dirty="0">
                <a:solidFill>
                  <a:srgbClr val="AA182C"/>
                </a:solidFill>
              </a:rPr>
              <a:t>Marxism:</a:t>
            </a:r>
            <a:r>
              <a:rPr lang="en-US" dirty="0">
                <a:solidFill>
                  <a:srgbClr val="3477B5"/>
                </a:solidFill>
              </a:rPr>
              <a:t> </a:t>
            </a:r>
            <a:r>
              <a:rPr lang="en-US" dirty="0"/>
              <a:t>Revolution</a:t>
            </a:r>
          </a:p>
        </p:txBody>
      </p:sp>
      <p:sp>
        <p:nvSpPr>
          <p:cNvPr id="3" name="Text Placeholder 2">
            <a:extLst>
              <a:ext uri="{FF2B5EF4-FFF2-40B4-BE49-F238E27FC236}">
                <a16:creationId xmlns:a16="http://schemas.microsoft.com/office/drawing/2014/main" id="{0F8D10EC-76DE-B149-BD93-158800B87728}"/>
              </a:ext>
            </a:extLst>
          </p:cNvPr>
          <p:cNvSpPr>
            <a:spLocks noGrp="1"/>
          </p:cNvSpPr>
          <p:nvPr>
            <p:ph type="subTitle" idx="1"/>
          </p:nvPr>
        </p:nvSpPr>
        <p:spPr>
          <a:xfrm>
            <a:off x="838200" y="3138876"/>
            <a:ext cx="10941424" cy="1655762"/>
          </a:xfrm>
        </p:spPr>
        <p:txBody>
          <a:bodyPr>
            <a:normAutofit/>
          </a:bodyPr>
          <a:lstStyle/>
          <a:p>
            <a:r>
              <a:rPr lang="en-US" dirty="0"/>
              <a:t>The physical universe is all there is; humanity is broken because the rich took more than their fair share. Redemption comes through overthrowing society’s structures and moving toward communism.</a:t>
            </a:r>
          </a:p>
          <a:p>
            <a:endParaRPr lang="en-US" dirty="0"/>
          </a:p>
        </p:txBody>
      </p:sp>
      <p:pic>
        <p:nvPicPr>
          <p:cNvPr id="5" name="Picture 4" descr="A screenshot of a cell phone&#10;&#10;Description automatically generated">
            <a:extLst>
              <a:ext uri="{FF2B5EF4-FFF2-40B4-BE49-F238E27FC236}">
                <a16:creationId xmlns:a16="http://schemas.microsoft.com/office/drawing/2014/main" id="{496A3E37-EDC9-4937-9827-B55D0C91F0CC}"/>
              </a:ext>
            </a:extLst>
          </p:cNvPr>
          <p:cNvPicPr>
            <a:picLocks noChangeAspect="1"/>
          </p:cNvPicPr>
          <p:nvPr/>
        </p:nvPicPr>
        <p:blipFill rotWithShape="1">
          <a:blip r:embed="rId3">
            <a:extLst>
              <a:ext uri="{28A0092B-C50C-407E-A947-70E740481C1C}">
                <a14:useLocalDpi xmlns:a14="http://schemas.microsoft.com/office/drawing/2010/main" val="0"/>
              </a:ext>
            </a:extLst>
          </a:blip>
          <a:srcRect l="52616" t="5028" r="41013" b="87140"/>
          <a:stretch/>
        </p:blipFill>
        <p:spPr>
          <a:xfrm>
            <a:off x="888303" y="2300437"/>
            <a:ext cx="613237" cy="582467"/>
          </a:xfrm>
          <a:prstGeom prst="rect">
            <a:avLst/>
          </a:prstGeom>
        </p:spPr>
      </p:pic>
    </p:spTree>
    <p:extLst>
      <p:ext uri="{BB962C8B-B14F-4D97-AF65-F5344CB8AC3E}">
        <p14:creationId xmlns:p14="http://schemas.microsoft.com/office/powerpoint/2010/main" val="40810600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A24D9-FC20-564E-836E-D3F1D5A62A95}"/>
              </a:ext>
            </a:extLst>
          </p:cNvPr>
          <p:cNvSpPr>
            <a:spLocks noGrp="1"/>
          </p:cNvSpPr>
          <p:nvPr>
            <p:ph type="title"/>
          </p:nvPr>
        </p:nvSpPr>
        <p:spPr/>
        <p:txBody>
          <a:bodyPr/>
          <a:lstStyle/>
          <a:p>
            <a:r>
              <a:rPr lang="en-US" dirty="0"/>
              <a:t>Karl Marx, </a:t>
            </a:r>
            <a:r>
              <a:rPr lang="en-US" i="1" dirty="0"/>
              <a:t>Communist Manifesto</a:t>
            </a:r>
            <a:endParaRPr lang="en-US" dirty="0"/>
          </a:p>
        </p:txBody>
      </p:sp>
      <p:sp>
        <p:nvSpPr>
          <p:cNvPr id="3" name="Content Placeholder 2">
            <a:extLst>
              <a:ext uri="{FF2B5EF4-FFF2-40B4-BE49-F238E27FC236}">
                <a16:creationId xmlns:a16="http://schemas.microsoft.com/office/drawing/2014/main" id="{76AE739B-765B-1144-8246-4ED3AC89DD75}"/>
              </a:ext>
            </a:extLst>
          </p:cNvPr>
          <p:cNvSpPr>
            <a:spLocks noGrp="1"/>
          </p:cNvSpPr>
          <p:nvPr>
            <p:ph idx="1"/>
          </p:nvPr>
        </p:nvSpPr>
        <p:spPr>
          <a:xfrm>
            <a:off x="5089354" y="1918369"/>
            <a:ext cx="6493045" cy="4174123"/>
          </a:xfrm>
        </p:spPr>
        <p:txBody>
          <a:bodyPr>
            <a:normAutofit fontScale="92500"/>
          </a:bodyPr>
          <a:lstStyle/>
          <a:p>
            <a:pPr marL="0" indent="0">
              <a:buNone/>
            </a:pPr>
            <a:r>
              <a:rPr lang="en-US" dirty="0"/>
              <a:t>“The Communists disdain to conceal their views and aims. They openly declare that their ends can be attained only by the forcible overthrow of all existing social conditions. Let the ruling classes tremble at a communist revolution. The proletarians have nothing to lose but their chains. They have a world to win. Proletarians of all countries, unite!”</a:t>
            </a:r>
          </a:p>
        </p:txBody>
      </p:sp>
      <p:pic>
        <p:nvPicPr>
          <p:cNvPr id="5" name="Picture 4">
            <a:extLst>
              <a:ext uri="{FF2B5EF4-FFF2-40B4-BE49-F238E27FC236}">
                <a16:creationId xmlns:a16="http://schemas.microsoft.com/office/drawing/2014/main" id="{DC2FAE3A-DB9E-A34E-A8CF-1D380AB2EA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741" r="5071"/>
          <a:stretch/>
        </p:blipFill>
        <p:spPr>
          <a:xfrm>
            <a:off x="998620" y="1690688"/>
            <a:ext cx="3930315" cy="4507832"/>
          </a:xfrm>
          <a:prstGeom prst="rect">
            <a:avLst/>
          </a:prstGeom>
        </p:spPr>
      </p:pic>
    </p:spTree>
    <p:extLst>
      <p:ext uri="{BB962C8B-B14F-4D97-AF65-F5344CB8AC3E}">
        <p14:creationId xmlns:p14="http://schemas.microsoft.com/office/powerpoint/2010/main" val="2196638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82645-3D61-244C-AE2A-92998E4411A8}"/>
              </a:ext>
            </a:extLst>
          </p:cNvPr>
          <p:cNvSpPr>
            <a:spLocks noGrp="1"/>
          </p:cNvSpPr>
          <p:nvPr>
            <p:ph type="ctrTitle"/>
          </p:nvPr>
        </p:nvSpPr>
        <p:spPr>
          <a:xfrm>
            <a:off x="1665170" y="426724"/>
            <a:ext cx="8317029" cy="2387600"/>
          </a:xfrm>
        </p:spPr>
        <p:txBody>
          <a:bodyPr/>
          <a:lstStyle/>
          <a:p>
            <a:r>
              <a:rPr lang="en-US" dirty="0">
                <a:solidFill>
                  <a:srgbClr val="4DB093"/>
                </a:solidFill>
              </a:rPr>
              <a:t>Islam:</a:t>
            </a:r>
            <a:r>
              <a:rPr lang="en-US" dirty="0">
                <a:solidFill>
                  <a:srgbClr val="F8A53B"/>
                </a:solidFill>
              </a:rPr>
              <a:t> </a:t>
            </a:r>
            <a:r>
              <a:rPr lang="en-US" dirty="0"/>
              <a:t>Submission</a:t>
            </a:r>
          </a:p>
        </p:txBody>
      </p:sp>
      <p:sp>
        <p:nvSpPr>
          <p:cNvPr id="3" name="Text Placeholder 2">
            <a:extLst>
              <a:ext uri="{FF2B5EF4-FFF2-40B4-BE49-F238E27FC236}">
                <a16:creationId xmlns:a16="http://schemas.microsoft.com/office/drawing/2014/main" id="{0F8D10EC-76DE-B149-BD93-158800B87728}"/>
              </a:ext>
            </a:extLst>
          </p:cNvPr>
          <p:cNvSpPr>
            <a:spLocks noGrp="1"/>
          </p:cNvSpPr>
          <p:nvPr>
            <p:ph type="subTitle" idx="1"/>
          </p:nvPr>
        </p:nvSpPr>
        <p:spPr>
          <a:xfrm>
            <a:off x="838199" y="2906399"/>
            <a:ext cx="10202333" cy="2332026"/>
          </a:xfrm>
        </p:spPr>
        <p:txBody>
          <a:bodyPr>
            <a:normAutofit/>
          </a:bodyPr>
          <a:lstStyle/>
          <a:p>
            <a:r>
              <a:rPr lang="en-US" dirty="0"/>
              <a:t>There is a God named Allah who is the creator of the universe. Humanity is broken because it has strayed from its original state of Islam—submission. Redemption comes through Jihad, which is the spiritual struggle against sin.</a:t>
            </a:r>
          </a:p>
        </p:txBody>
      </p:sp>
      <p:pic>
        <p:nvPicPr>
          <p:cNvPr id="4" name="Picture 3" descr="A screenshot of a cell phone&#10;&#10;Description automatically generated">
            <a:extLst>
              <a:ext uri="{FF2B5EF4-FFF2-40B4-BE49-F238E27FC236}">
                <a16:creationId xmlns:a16="http://schemas.microsoft.com/office/drawing/2014/main" id="{2E0418ED-2176-41C7-AE60-DA10F5E15174}"/>
              </a:ext>
            </a:extLst>
          </p:cNvPr>
          <p:cNvPicPr>
            <a:picLocks noChangeAspect="1"/>
          </p:cNvPicPr>
          <p:nvPr/>
        </p:nvPicPr>
        <p:blipFill rotWithShape="1">
          <a:blip r:embed="rId3">
            <a:extLst>
              <a:ext uri="{28A0092B-C50C-407E-A947-70E740481C1C}">
                <a14:useLocalDpi xmlns:a14="http://schemas.microsoft.com/office/drawing/2010/main" val="0"/>
              </a:ext>
            </a:extLst>
          </a:blip>
          <a:srcRect l="27616" t="3922" r="64020" b="86196"/>
          <a:stretch/>
        </p:blipFill>
        <p:spPr>
          <a:xfrm>
            <a:off x="672409" y="1907890"/>
            <a:ext cx="992761" cy="906434"/>
          </a:xfrm>
          <a:prstGeom prst="rect">
            <a:avLst/>
          </a:prstGeom>
        </p:spPr>
      </p:pic>
    </p:spTree>
    <p:extLst>
      <p:ext uri="{BB962C8B-B14F-4D97-AF65-F5344CB8AC3E}">
        <p14:creationId xmlns:p14="http://schemas.microsoft.com/office/powerpoint/2010/main" val="4187394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82645-3D61-244C-AE2A-92998E4411A8}"/>
              </a:ext>
            </a:extLst>
          </p:cNvPr>
          <p:cNvSpPr>
            <a:spLocks noGrp="1"/>
          </p:cNvSpPr>
          <p:nvPr>
            <p:ph type="ctrTitle"/>
          </p:nvPr>
        </p:nvSpPr>
        <p:spPr>
          <a:xfrm>
            <a:off x="1387738" y="426724"/>
            <a:ext cx="8594462" cy="2387600"/>
          </a:xfrm>
        </p:spPr>
        <p:txBody>
          <a:bodyPr/>
          <a:lstStyle/>
          <a:p>
            <a:r>
              <a:rPr lang="en-US" dirty="0">
                <a:solidFill>
                  <a:srgbClr val="F8A53B"/>
                </a:solidFill>
              </a:rPr>
              <a:t>Postmodernism: </a:t>
            </a:r>
            <a:r>
              <a:rPr lang="en-US" dirty="0"/>
              <a:t>Suspicion</a:t>
            </a:r>
          </a:p>
        </p:txBody>
      </p:sp>
      <p:sp>
        <p:nvSpPr>
          <p:cNvPr id="3" name="Text Placeholder 2">
            <a:extLst>
              <a:ext uri="{FF2B5EF4-FFF2-40B4-BE49-F238E27FC236}">
                <a16:creationId xmlns:a16="http://schemas.microsoft.com/office/drawing/2014/main" id="{0F8D10EC-76DE-B149-BD93-158800B87728}"/>
              </a:ext>
            </a:extLst>
          </p:cNvPr>
          <p:cNvSpPr>
            <a:spLocks noGrp="1"/>
          </p:cNvSpPr>
          <p:nvPr>
            <p:ph type="subTitle" idx="1"/>
          </p:nvPr>
        </p:nvSpPr>
        <p:spPr>
          <a:xfrm>
            <a:off x="838199" y="2906399"/>
            <a:ext cx="10202333" cy="2332026"/>
          </a:xfrm>
        </p:spPr>
        <p:txBody>
          <a:bodyPr>
            <a:normAutofit/>
          </a:bodyPr>
          <a:lstStyle/>
          <a:p>
            <a:r>
              <a:rPr lang="en-US" dirty="0"/>
              <a:t>The physical universe is all there is; humanity is broken because those in power force everyone else to submit to their idea of ultimate truth. Redemption comes through regarding all such claims with suspicion and focusing instead on our own socially-constructed personal experiences.</a:t>
            </a:r>
          </a:p>
        </p:txBody>
      </p:sp>
      <p:pic>
        <p:nvPicPr>
          <p:cNvPr id="5" name="Picture 4" descr="A screenshot of a cell phone&#10;&#10;Description automatically generated">
            <a:extLst>
              <a:ext uri="{FF2B5EF4-FFF2-40B4-BE49-F238E27FC236}">
                <a16:creationId xmlns:a16="http://schemas.microsoft.com/office/drawing/2014/main" id="{935D736F-DBE7-4A0B-8CDB-3EBB74732CDC}"/>
              </a:ext>
            </a:extLst>
          </p:cNvPr>
          <p:cNvPicPr>
            <a:picLocks noChangeAspect="1"/>
          </p:cNvPicPr>
          <p:nvPr/>
        </p:nvPicPr>
        <p:blipFill rotWithShape="1">
          <a:blip r:embed="rId3">
            <a:extLst>
              <a:ext uri="{28A0092B-C50C-407E-A947-70E740481C1C}">
                <a14:useLocalDpi xmlns:a14="http://schemas.microsoft.com/office/drawing/2010/main" val="0"/>
              </a:ext>
            </a:extLst>
          </a:blip>
          <a:srcRect l="74889" t="2980" r="17232" b="86980"/>
          <a:stretch/>
        </p:blipFill>
        <p:spPr>
          <a:xfrm>
            <a:off x="649035" y="1914862"/>
            <a:ext cx="738704" cy="727340"/>
          </a:xfrm>
          <a:prstGeom prst="rect">
            <a:avLst/>
          </a:prstGeom>
        </p:spPr>
      </p:pic>
    </p:spTree>
    <p:extLst>
      <p:ext uri="{BB962C8B-B14F-4D97-AF65-F5344CB8AC3E}">
        <p14:creationId xmlns:p14="http://schemas.microsoft.com/office/powerpoint/2010/main" val="35619485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09736" y="633867"/>
            <a:ext cx="4891315" cy="1325562"/>
          </a:xfrm>
        </p:spPr>
        <p:txBody>
          <a:bodyPr/>
          <a:lstStyle/>
          <a:p>
            <a:pPr eaLnBrk="1" hangingPunct="1"/>
            <a:r>
              <a:rPr lang="en-US" sz="3600" b="1" dirty="0">
                <a:solidFill>
                  <a:schemeClr val="bg1"/>
                </a:solidFill>
              </a:rPr>
              <a:t>Martin Heidegger</a:t>
            </a:r>
          </a:p>
        </p:txBody>
      </p:sp>
      <p:sp>
        <p:nvSpPr>
          <p:cNvPr id="18435" name="Rectangle 3"/>
          <p:cNvSpPr>
            <a:spLocks noGrp="1" noChangeArrowheads="1"/>
          </p:cNvSpPr>
          <p:nvPr>
            <p:ph type="body" idx="1"/>
          </p:nvPr>
        </p:nvSpPr>
        <p:spPr>
          <a:xfrm>
            <a:off x="609736" y="1858726"/>
            <a:ext cx="4499429" cy="4356888"/>
          </a:xfrm>
        </p:spPr>
        <p:txBody>
          <a:bodyPr>
            <a:normAutofit fontScale="92500" lnSpcReduction="20000"/>
          </a:bodyPr>
          <a:lstStyle/>
          <a:p>
            <a:pPr marL="0" indent="0">
              <a:buNone/>
            </a:pPr>
            <a:r>
              <a:rPr lang="en-US" sz="3600" dirty="0">
                <a:solidFill>
                  <a:schemeClr val="bg1"/>
                </a:solidFill>
              </a:rPr>
              <a:t>“In the naming, the things named are called into their </a:t>
            </a:r>
            <a:r>
              <a:rPr lang="en-US" sz="3600" dirty="0" err="1">
                <a:solidFill>
                  <a:schemeClr val="bg1"/>
                </a:solidFill>
              </a:rPr>
              <a:t>thinging</a:t>
            </a:r>
            <a:r>
              <a:rPr lang="en-US" sz="3600" dirty="0">
                <a:solidFill>
                  <a:schemeClr val="bg1"/>
                </a:solidFill>
              </a:rPr>
              <a:t>. </a:t>
            </a:r>
            <a:r>
              <a:rPr lang="en-US" sz="3600" dirty="0" err="1">
                <a:solidFill>
                  <a:schemeClr val="bg1"/>
                </a:solidFill>
              </a:rPr>
              <a:t>Thinging</a:t>
            </a:r>
            <a:r>
              <a:rPr lang="en-US" sz="3600" dirty="0">
                <a:solidFill>
                  <a:schemeClr val="bg1"/>
                </a:solidFill>
              </a:rPr>
              <a:t>, they unfold world, in which things abide, and so are the abiding ones. By </a:t>
            </a:r>
            <a:r>
              <a:rPr lang="en-US" sz="3600" dirty="0" err="1">
                <a:solidFill>
                  <a:schemeClr val="bg1"/>
                </a:solidFill>
              </a:rPr>
              <a:t>thinging</a:t>
            </a:r>
            <a:r>
              <a:rPr lang="en-US" sz="3600" dirty="0">
                <a:solidFill>
                  <a:schemeClr val="bg1"/>
                </a:solidFill>
              </a:rPr>
              <a:t>, things carry out world.”</a:t>
            </a:r>
          </a:p>
        </p:txBody>
      </p:sp>
      <p:pic>
        <p:nvPicPr>
          <p:cNvPr id="5122" name="Picture 2" descr="http://www.hannaharendtcenter.org/wp-content/uploads/2011/12/martin-heidegg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9614" y="541682"/>
            <a:ext cx="5758900" cy="5774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3773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82645-3D61-244C-AE2A-92998E4411A8}"/>
              </a:ext>
            </a:extLst>
          </p:cNvPr>
          <p:cNvSpPr>
            <a:spLocks noGrp="1"/>
          </p:cNvSpPr>
          <p:nvPr>
            <p:ph type="ctrTitle"/>
          </p:nvPr>
        </p:nvSpPr>
        <p:spPr>
          <a:xfrm>
            <a:off x="1447833" y="667343"/>
            <a:ext cx="9893101" cy="2387600"/>
          </a:xfrm>
        </p:spPr>
        <p:txBody>
          <a:bodyPr>
            <a:normAutofit/>
          </a:bodyPr>
          <a:lstStyle/>
          <a:p>
            <a:r>
              <a:rPr lang="en-US" sz="4800" dirty="0">
                <a:solidFill>
                  <a:srgbClr val="863A7D"/>
                </a:solidFill>
              </a:rPr>
              <a:t>Christianity: </a:t>
            </a:r>
            <a:r>
              <a:rPr lang="en-US" sz="4800" dirty="0"/>
              <a:t>Healing</a:t>
            </a:r>
          </a:p>
        </p:txBody>
      </p:sp>
      <p:sp>
        <p:nvSpPr>
          <p:cNvPr id="3" name="Text Placeholder 2">
            <a:extLst>
              <a:ext uri="{FF2B5EF4-FFF2-40B4-BE49-F238E27FC236}">
                <a16:creationId xmlns:a16="http://schemas.microsoft.com/office/drawing/2014/main" id="{0F8D10EC-76DE-B149-BD93-158800B87728}"/>
              </a:ext>
            </a:extLst>
          </p:cNvPr>
          <p:cNvSpPr>
            <a:spLocks noGrp="1"/>
          </p:cNvSpPr>
          <p:nvPr>
            <p:ph type="subTitle" idx="1"/>
          </p:nvPr>
        </p:nvSpPr>
        <p:spPr>
          <a:xfrm>
            <a:off x="838199" y="3147017"/>
            <a:ext cx="9932719" cy="2268135"/>
          </a:xfrm>
        </p:spPr>
        <p:txBody>
          <a:bodyPr>
            <a:normAutofit/>
          </a:bodyPr>
          <a:lstStyle/>
          <a:p>
            <a:r>
              <a:rPr lang="en-US" dirty="0"/>
              <a:t>God is the Eternal Creator who created both the spiritual and material world and made human beings in his image. Humanity is broken because of sin. Jesus’s redemption makes it possible for us to experience healing and bring healing to every aspect of society.</a:t>
            </a:r>
          </a:p>
        </p:txBody>
      </p:sp>
      <p:sp>
        <p:nvSpPr>
          <p:cNvPr id="4" name="Rectangle 3">
            <a:extLst>
              <a:ext uri="{FF2B5EF4-FFF2-40B4-BE49-F238E27FC236}">
                <a16:creationId xmlns:a16="http://schemas.microsoft.com/office/drawing/2014/main" id="{CEB35B5F-677B-1D40-A443-1E2A599321E1}"/>
              </a:ext>
            </a:extLst>
          </p:cNvPr>
          <p:cNvSpPr/>
          <p:nvPr/>
        </p:nvSpPr>
        <p:spPr>
          <a:xfrm>
            <a:off x="1" y="0"/>
            <a:ext cx="105508" cy="6858000"/>
          </a:xfrm>
          <a:prstGeom prst="rect">
            <a:avLst/>
          </a:prstGeom>
          <a:solidFill>
            <a:srgbClr val="984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ell phone&#10;&#10;Description automatically generated">
            <a:extLst>
              <a:ext uri="{FF2B5EF4-FFF2-40B4-BE49-F238E27FC236}">
                <a16:creationId xmlns:a16="http://schemas.microsoft.com/office/drawing/2014/main" id="{BA6B320D-740D-4D63-AC51-AB843CD8A2DF}"/>
              </a:ext>
            </a:extLst>
          </p:cNvPr>
          <p:cNvPicPr>
            <a:picLocks noChangeAspect="1"/>
          </p:cNvPicPr>
          <p:nvPr/>
        </p:nvPicPr>
        <p:blipFill rotWithShape="1">
          <a:blip r:embed="rId3">
            <a:extLst>
              <a:ext uri="{28A0092B-C50C-407E-A947-70E740481C1C}">
                <a14:useLocalDpi xmlns:a14="http://schemas.microsoft.com/office/drawing/2010/main" val="0"/>
              </a:ext>
            </a:extLst>
          </a:blip>
          <a:srcRect l="16994" t="3649" r="76282" b="86246"/>
          <a:stretch/>
        </p:blipFill>
        <p:spPr>
          <a:xfrm>
            <a:off x="828574" y="2161335"/>
            <a:ext cx="683395" cy="793619"/>
          </a:xfrm>
          <a:prstGeom prst="rect">
            <a:avLst/>
          </a:prstGeom>
        </p:spPr>
      </p:pic>
    </p:spTree>
    <p:extLst>
      <p:ext uri="{BB962C8B-B14F-4D97-AF65-F5344CB8AC3E}">
        <p14:creationId xmlns:p14="http://schemas.microsoft.com/office/powerpoint/2010/main" val="15427374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D6494-9EAD-456E-B976-287F5C05F7D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0AF91D1-BA8D-41FE-9AAC-5AE6F2A16535}"/>
              </a:ext>
            </a:extLst>
          </p:cNvPr>
          <p:cNvSpPr>
            <a:spLocks noGrp="1"/>
          </p:cNvSpPr>
          <p:nvPr>
            <p:ph idx="1"/>
          </p:nvPr>
        </p:nvSpPr>
        <p:spPr/>
        <p:txBody>
          <a:bodyPr/>
          <a:lstStyle/>
          <a:p>
            <a:endParaRPr lang="en-US"/>
          </a:p>
        </p:txBody>
      </p:sp>
      <p:pic>
        <p:nvPicPr>
          <p:cNvPr id="10242" name="Picture 2" descr="Two new TV series about Jesus: Why is Christ more popular than the ...">
            <a:extLst>
              <a:ext uri="{FF2B5EF4-FFF2-40B4-BE49-F238E27FC236}">
                <a16:creationId xmlns:a16="http://schemas.microsoft.com/office/drawing/2014/main" id="{EF6791CC-6F3E-4DC2-8524-F7F7C79AD7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5908" y="0"/>
            <a:ext cx="1881790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74411EA-B07A-4485-9EC7-22D3A0E46389}"/>
              </a:ext>
            </a:extLst>
          </p:cNvPr>
          <p:cNvSpPr txBox="1"/>
          <p:nvPr/>
        </p:nvSpPr>
        <p:spPr>
          <a:xfrm>
            <a:off x="6096001" y="519289"/>
            <a:ext cx="5689600" cy="4524315"/>
          </a:xfrm>
          <a:prstGeom prst="rect">
            <a:avLst/>
          </a:prstGeom>
          <a:noFill/>
        </p:spPr>
        <p:txBody>
          <a:bodyPr wrap="square" rtlCol="0">
            <a:spAutoFit/>
          </a:bodyPr>
          <a:lstStyle/>
          <a:p>
            <a:r>
              <a:rPr lang="en-US" sz="4800" b="1" i="0" dirty="0">
                <a:effectLst>
                  <a:outerShdw blurRad="38100" dist="38100" dir="2700000" algn="tl">
                    <a:srgbClr val="000000">
                      <a:alpha val="43137"/>
                    </a:srgbClr>
                  </a:outerShdw>
                </a:effectLst>
                <a:latin typeface="Roboto"/>
              </a:rPr>
              <a:t>“I am the way and the truth and the life, and no one comes to the father but through me.”</a:t>
            </a:r>
          </a:p>
          <a:p>
            <a:pPr algn="r"/>
            <a:r>
              <a:rPr lang="en-US" sz="4800" b="1" dirty="0">
                <a:effectLst>
                  <a:outerShdw blurRad="38100" dist="38100" dir="2700000" algn="tl">
                    <a:srgbClr val="000000">
                      <a:alpha val="43137"/>
                    </a:srgbClr>
                  </a:outerShdw>
                </a:effectLst>
                <a:latin typeface="Roboto"/>
              </a:rPr>
              <a:t>John 14:6</a:t>
            </a:r>
            <a:endParaRPr lang="en-US" sz="4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593452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2BAC348-BA3A-734E-8073-F3F1A9296B4B}"/>
              </a:ext>
            </a:extLst>
          </p:cNvPr>
          <p:cNvSpPr txBox="1">
            <a:spLocks/>
          </p:cNvSpPr>
          <p:nvPr/>
        </p:nvSpPr>
        <p:spPr>
          <a:xfrm>
            <a:off x="461682" y="1278078"/>
            <a:ext cx="6082553" cy="51047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Source Sans Pro" panose="020B0503030403020204" pitchFamily="34" charset="77"/>
                <a:ea typeface="+mj-ea"/>
                <a:cs typeface="+mj-cs"/>
              </a:defRPr>
            </a:lvl1pPr>
          </a:lstStyle>
          <a:p>
            <a:r>
              <a:rPr lang="en-US" sz="49600" b="1" dirty="0">
                <a:solidFill>
                  <a:schemeClr val="tx1">
                    <a:alpha val="16000"/>
                  </a:schemeClr>
                </a:solidFill>
              </a:rPr>
              <a:t>?</a:t>
            </a:r>
          </a:p>
        </p:txBody>
      </p:sp>
      <p:sp>
        <p:nvSpPr>
          <p:cNvPr id="2" name="Title 1">
            <a:extLst>
              <a:ext uri="{FF2B5EF4-FFF2-40B4-BE49-F238E27FC236}">
                <a16:creationId xmlns:a16="http://schemas.microsoft.com/office/drawing/2014/main" id="{D4DB5F2B-1BBB-9441-82BF-C2AA5CD5E9A9}"/>
              </a:ext>
            </a:extLst>
          </p:cNvPr>
          <p:cNvSpPr>
            <a:spLocks noGrp="1"/>
          </p:cNvSpPr>
          <p:nvPr>
            <p:ph type="title"/>
          </p:nvPr>
        </p:nvSpPr>
        <p:spPr>
          <a:xfrm>
            <a:off x="838200" y="2766219"/>
            <a:ext cx="10515600" cy="1325563"/>
          </a:xfrm>
        </p:spPr>
        <p:txBody>
          <a:bodyPr>
            <a:normAutofit/>
          </a:bodyPr>
          <a:lstStyle/>
          <a:p>
            <a:r>
              <a:rPr lang="en-US" sz="4800" dirty="0"/>
              <a:t>What did Jesus </a:t>
            </a:r>
            <a:r>
              <a:rPr lang="en-US" sz="4800" dirty="0">
                <a:solidFill>
                  <a:srgbClr val="96408C"/>
                </a:solidFill>
              </a:rPr>
              <a:t>claim</a:t>
            </a:r>
            <a:r>
              <a:rPr lang="en-US" sz="4800" dirty="0"/>
              <a:t> to be?</a:t>
            </a:r>
          </a:p>
        </p:txBody>
      </p:sp>
    </p:spTree>
    <p:extLst>
      <p:ext uri="{BB962C8B-B14F-4D97-AF65-F5344CB8AC3E}">
        <p14:creationId xmlns:p14="http://schemas.microsoft.com/office/powerpoint/2010/main" val="1554583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C44B3-A92F-7943-8E43-902392D40C56}"/>
              </a:ext>
            </a:extLst>
          </p:cNvPr>
          <p:cNvSpPr>
            <a:spLocks noGrp="1"/>
          </p:cNvSpPr>
          <p:nvPr>
            <p:ph type="title"/>
          </p:nvPr>
        </p:nvSpPr>
        <p:spPr>
          <a:xfrm>
            <a:off x="838200" y="2514283"/>
            <a:ext cx="10515600" cy="1829435"/>
          </a:xfrm>
        </p:spPr>
        <p:txBody>
          <a:bodyPr>
            <a:normAutofit/>
          </a:bodyPr>
          <a:lstStyle/>
          <a:p>
            <a:r>
              <a:rPr lang="en-US" sz="4800" dirty="0">
                <a:solidFill>
                  <a:srgbClr val="863A7D"/>
                </a:solidFill>
              </a:rPr>
              <a:t>The Way (the good): </a:t>
            </a:r>
            <a:br>
              <a:rPr lang="en-US" sz="4800" dirty="0"/>
            </a:br>
            <a:r>
              <a:rPr lang="en-US" sz="4800" dirty="0"/>
              <a:t>A moral course of action</a:t>
            </a:r>
          </a:p>
        </p:txBody>
      </p:sp>
    </p:spTree>
    <p:extLst>
      <p:ext uri="{BB962C8B-B14F-4D97-AF65-F5344CB8AC3E}">
        <p14:creationId xmlns:p14="http://schemas.microsoft.com/office/powerpoint/2010/main" val="909647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741191"/>
            <a:ext cx="2936692" cy="4051496"/>
          </a:xfrm>
          <a:prstGeom prst="rect">
            <a:avLst/>
          </a:prstGeom>
        </p:spPr>
      </p:pic>
      <p:pic>
        <p:nvPicPr>
          <p:cNvPr id="4" name="Picture 2" descr="http://media.cnbc.com/i/CNBC/Sections/News_And_Analysis/_News/_SLIDESHOWS/MostDestructiveRiots/SS_Americas_Most_Destructive_Riots_Detroit_1967.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7368571" y="7581208"/>
            <a:ext cx="1864098" cy="124273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0E34B90-5319-BD47-A4F9-3EB5EFDE3F87}"/>
              </a:ext>
            </a:extLst>
          </p:cNvPr>
          <p:cNvSpPr/>
          <p:nvPr/>
        </p:nvSpPr>
        <p:spPr>
          <a:xfrm>
            <a:off x="5980423" y="3244334"/>
            <a:ext cx="231154" cy="369332"/>
          </a:xfrm>
          <a:prstGeom prst="rect">
            <a:avLst/>
          </a:prstGeom>
        </p:spPr>
        <p:txBody>
          <a:bodyPr wrap="none">
            <a:spAutoFit/>
          </a:bodyPr>
          <a:lstStyle/>
          <a:p>
            <a:r>
              <a:rPr lang="en-US" dirty="0">
                <a:latin typeface="Source Sans Pro Light" panose="020B0503030403020204" pitchFamily="34" charset="77"/>
              </a:rPr>
              <a:t> </a:t>
            </a:r>
            <a:endParaRPr lang="en-US" dirty="0"/>
          </a:p>
        </p:txBody>
      </p:sp>
      <p:pic>
        <p:nvPicPr>
          <p:cNvPr id="5" name="Picture 4">
            <a:extLst>
              <a:ext uri="{FF2B5EF4-FFF2-40B4-BE49-F238E27FC236}">
                <a16:creationId xmlns:a16="http://schemas.microsoft.com/office/drawing/2014/main" id="{1276644C-2994-E944-8AB8-E5B27EBBC14D}"/>
              </a:ext>
            </a:extLst>
          </p:cNvPr>
          <p:cNvPicPr>
            <a:picLocks noChangeAspect="1"/>
          </p:cNvPicPr>
          <p:nvPr/>
        </p:nvPicPr>
        <p:blipFill>
          <a:blip r:embed="rId5"/>
          <a:stretch>
            <a:fillRect/>
          </a:stretch>
        </p:blipFill>
        <p:spPr>
          <a:xfrm>
            <a:off x="0" y="-943004"/>
            <a:ext cx="12192000" cy="8374676"/>
          </a:xfrm>
          <a:prstGeom prst="rect">
            <a:avLst/>
          </a:prstGeom>
        </p:spPr>
      </p:pic>
    </p:spTree>
    <p:extLst>
      <p:ext uri="{BB962C8B-B14F-4D97-AF65-F5344CB8AC3E}">
        <p14:creationId xmlns:p14="http://schemas.microsoft.com/office/powerpoint/2010/main" val="38204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1692" y="365125"/>
            <a:ext cx="11840307" cy="1325562"/>
          </a:xfrm>
        </p:spPr>
        <p:txBody>
          <a:bodyPr>
            <a:normAutofit fontScale="90000"/>
          </a:bodyPr>
          <a:lstStyle/>
          <a:p>
            <a:r>
              <a:rPr lang="en-US" sz="4800" b="1" dirty="0"/>
              <a:t>Christians, acting on biblical beliefs…</a:t>
            </a:r>
            <a:endParaRPr lang="en-US" sz="4800" dirty="0"/>
          </a:p>
        </p:txBody>
      </p:sp>
      <p:sp>
        <p:nvSpPr>
          <p:cNvPr id="3" name="Text Placeholder 2"/>
          <p:cNvSpPr>
            <a:spLocks noGrp="1"/>
          </p:cNvSpPr>
          <p:nvPr>
            <p:ph type="body" idx="1"/>
          </p:nvPr>
        </p:nvSpPr>
        <p:spPr>
          <a:xfrm>
            <a:off x="590844" y="1825625"/>
            <a:ext cx="11029070" cy="4351338"/>
          </a:xfrm>
        </p:spPr>
        <p:txBody>
          <a:bodyPr>
            <a:normAutofit fontScale="92500" lnSpcReduction="20000"/>
          </a:bodyPr>
          <a:lstStyle/>
          <a:p>
            <a:pPr marL="0" indent="0">
              <a:buNone/>
            </a:pPr>
            <a:r>
              <a:rPr lang="en-US" sz="3000" b="1" dirty="0"/>
              <a:t>…advanced human rights</a:t>
            </a:r>
          </a:p>
          <a:p>
            <a:pPr marL="0" indent="0">
              <a:buNone/>
            </a:pPr>
            <a:r>
              <a:rPr lang="en-US" sz="3000" b="1" dirty="0"/>
              <a:t>…brought about the abolition of slavery</a:t>
            </a:r>
          </a:p>
          <a:p>
            <a:pPr marL="0" indent="0">
              <a:buNone/>
            </a:pPr>
            <a:r>
              <a:rPr lang="en-US" sz="3000" b="1" dirty="0"/>
              <a:t>…secured the basis for women’s and children’s rights</a:t>
            </a:r>
          </a:p>
          <a:p>
            <a:pPr marL="0" indent="0">
              <a:buNone/>
            </a:pPr>
            <a:r>
              <a:rPr lang="en-US" sz="3000" b="1" dirty="0"/>
              <a:t>…established modern education </a:t>
            </a:r>
          </a:p>
          <a:p>
            <a:pPr marL="0" indent="0">
              <a:buNone/>
            </a:pPr>
            <a:r>
              <a:rPr lang="en-US" sz="3000" b="1" dirty="0"/>
              <a:t>…formed the practice of modern medicine</a:t>
            </a:r>
          </a:p>
          <a:p>
            <a:pPr marL="0" indent="0">
              <a:buNone/>
            </a:pPr>
            <a:r>
              <a:rPr lang="en-US" sz="3000" b="1" dirty="0"/>
              <a:t>…instituted principles of modern charity</a:t>
            </a:r>
          </a:p>
          <a:p>
            <a:pPr marL="0" indent="0">
              <a:buNone/>
            </a:pPr>
            <a:r>
              <a:rPr lang="en-US" sz="3000" b="1" dirty="0"/>
              <a:t>…built the foundations of modern science</a:t>
            </a:r>
          </a:p>
          <a:p>
            <a:pPr marL="0" indent="0">
              <a:buNone/>
            </a:pPr>
            <a:r>
              <a:rPr lang="en-US" sz="3000" b="1" dirty="0"/>
              <a:t>…shaped the arts</a:t>
            </a:r>
          </a:p>
          <a:p>
            <a:pPr marL="0" indent="0">
              <a:buNone/>
            </a:pPr>
            <a:endParaRPr lang="en-US" sz="3000" b="1" dirty="0"/>
          </a:p>
          <a:p>
            <a:pPr marL="0" indent="0">
              <a:buNone/>
            </a:pPr>
            <a:endParaRPr lang="en-US" sz="3000" b="1" dirty="0"/>
          </a:p>
          <a:p>
            <a:pPr marL="0" indent="0">
              <a:buNone/>
            </a:pPr>
            <a:endParaRPr lang="en-US" sz="3000" b="1" dirty="0"/>
          </a:p>
          <a:p>
            <a:pPr marL="0" indent="0">
              <a:buNone/>
            </a:pPr>
            <a:endParaRPr lang="en-US" sz="3000" b="1" dirty="0"/>
          </a:p>
        </p:txBody>
      </p:sp>
    </p:spTree>
    <p:extLst>
      <p:ext uri="{BB962C8B-B14F-4D97-AF65-F5344CB8AC3E}">
        <p14:creationId xmlns:p14="http://schemas.microsoft.com/office/powerpoint/2010/main" val="14458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1F17B44-1358-9445-8911-E5704D93D0F7}"/>
              </a:ext>
            </a:extLst>
          </p:cNvPr>
          <p:cNvSpPr txBox="1">
            <a:spLocks/>
          </p:cNvSpPr>
          <p:nvPr/>
        </p:nvSpPr>
        <p:spPr>
          <a:xfrm>
            <a:off x="838200" y="2514282"/>
            <a:ext cx="10894996" cy="182943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i="0" kern="1200" cap="all" spc="150" baseline="0">
                <a:solidFill>
                  <a:schemeClr val="bg1"/>
                </a:solidFill>
                <a:latin typeface="Source Sans Pro" panose="020B0503030403020204" pitchFamily="34" charset="77"/>
                <a:ea typeface="+mj-ea"/>
                <a:cs typeface="+mj-cs"/>
              </a:defRPr>
            </a:lvl1pPr>
          </a:lstStyle>
          <a:p>
            <a:r>
              <a:rPr lang="en-US" sz="4800" dirty="0">
                <a:solidFill>
                  <a:srgbClr val="863A7D"/>
                </a:solidFill>
              </a:rPr>
              <a:t>The Truth (the true): </a:t>
            </a:r>
            <a:br>
              <a:rPr lang="en-US" sz="4800" dirty="0">
                <a:solidFill>
                  <a:srgbClr val="96408C"/>
                </a:solidFill>
              </a:rPr>
            </a:br>
            <a:r>
              <a:rPr lang="en-US" sz="4800" dirty="0"/>
              <a:t>The source of what can be known</a:t>
            </a:r>
          </a:p>
        </p:txBody>
      </p:sp>
      <p:sp>
        <p:nvSpPr>
          <p:cNvPr id="5" name="Title 4">
            <a:extLst>
              <a:ext uri="{FF2B5EF4-FFF2-40B4-BE49-F238E27FC236}">
                <a16:creationId xmlns:a16="http://schemas.microsoft.com/office/drawing/2014/main" id="{EA9C92B6-F47F-79EF-16DC-1ACA0D3DAF0D}"/>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0150177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815"/>
          <a:stretch/>
        </p:blipFill>
        <p:spPr bwMode="auto">
          <a:xfrm flipH="1">
            <a:off x="950846" y="1542792"/>
            <a:ext cx="3389308" cy="471569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601CE58D-8F50-414E-9382-51532E43C63C}"/>
              </a:ext>
            </a:extLst>
          </p:cNvPr>
          <p:cNvSpPr>
            <a:spLocks noGrp="1"/>
          </p:cNvSpPr>
          <p:nvPr>
            <p:ph type="title"/>
          </p:nvPr>
        </p:nvSpPr>
        <p:spPr/>
        <p:txBody>
          <a:bodyPr/>
          <a:lstStyle/>
          <a:p>
            <a:r>
              <a:rPr lang="en-US"/>
              <a:t>C.S. Lewis, Broadcast Talks</a:t>
            </a:r>
            <a:endParaRPr lang="en-US" dirty="0"/>
          </a:p>
        </p:txBody>
      </p:sp>
      <p:sp>
        <p:nvSpPr>
          <p:cNvPr id="9" name="Content Placeholder 8">
            <a:extLst>
              <a:ext uri="{FF2B5EF4-FFF2-40B4-BE49-F238E27FC236}">
                <a16:creationId xmlns:a16="http://schemas.microsoft.com/office/drawing/2014/main" id="{C0DDB6EB-AB73-5342-8A96-C51EBC544219}"/>
              </a:ext>
            </a:extLst>
          </p:cNvPr>
          <p:cNvSpPr>
            <a:spLocks noGrp="1"/>
          </p:cNvSpPr>
          <p:nvPr>
            <p:ph idx="1"/>
          </p:nvPr>
        </p:nvSpPr>
        <p:spPr>
          <a:xfrm>
            <a:off x="4552750" y="2262755"/>
            <a:ext cx="6801050" cy="3141011"/>
          </a:xfrm>
        </p:spPr>
        <p:txBody>
          <a:bodyPr>
            <a:normAutofit fontScale="92500"/>
          </a:bodyPr>
          <a:lstStyle/>
          <a:p>
            <a:pPr marL="0" indent="0">
              <a:buNone/>
            </a:pPr>
            <a:r>
              <a:rPr lang="en-US" dirty="0"/>
              <a:t>“Suppose there were no intelligence behind the universe. In that case nobody designed my brain for the purpose of thinking. Thought is merely the by-product of some atoms within my skull. But if so, how can I trust my own thinking to be true?…</a:t>
            </a:r>
          </a:p>
        </p:txBody>
      </p:sp>
    </p:spTree>
    <p:extLst>
      <p:ext uri="{BB962C8B-B14F-4D97-AF65-F5344CB8AC3E}">
        <p14:creationId xmlns:p14="http://schemas.microsoft.com/office/powerpoint/2010/main" val="13782760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815"/>
          <a:stretch/>
        </p:blipFill>
        <p:spPr bwMode="auto">
          <a:xfrm flipH="1">
            <a:off x="950846" y="1542792"/>
            <a:ext cx="3389308" cy="471569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601CE58D-8F50-414E-9382-51532E43C63C}"/>
              </a:ext>
            </a:extLst>
          </p:cNvPr>
          <p:cNvSpPr>
            <a:spLocks noGrp="1"/>
          </p:cNvSpPr>
          <p:nvPr>
            <p:ph type="title"/>
          </p:nvPr>
        </p:nvSpPr>
        <p:spPr/>
        <p:txBody>
          <a:bodyPr/>
          <a:lstStyle/>
          <a:p>
            <a:r>
              <a:rPr lang="en-US"/>
              <a:t>C.S. Lewis, Broadcast Talks</a:t>
            </a:r>
            <a:endParaRPr lang="en-US" dirty="0"/>
          </a:p>
        </p:txBody>
      </p:sp>
      <p:sp>
        <p:nvSpPr>
          <p:cNvPr id="9" name="Content Placeholder 8">
            <a:extLst>
              <a:ext uri="{FF2B5EF4-FFF2-40B4-BE49-F238E27FC236}">
                <a16:creationId xmlns:a16="http://schemas.microsoft.com/office/drawing/2014/main" id="{C0DDB6EB-AB73-5342-8A96-C51EBC544219}"/>
              </a:ext>
            </a:extLst>
          </p:cNvPr>
          <p:cNvSpPr>
            <a:spLocks noGrp="1"/>
          </p:cNvSpPr>
          <p:nvPr>
            <p:ph idx="1"/>
          </p:nvPr>
        </p:nvSpPr>
        <p:spPr>
          <a:xfrm>
            <a:off x="4552750" y="2262755"/>
            <a:ext cx="6801050" cy="3141011"/>
          </a:xfrm>
        </p:spPr>
        <p:txBody>
          <a:bodyPr>
            <a:normAutofit fontScale="92500"/>
          </a:bodyPr>
          <a:lstStyle/>
          <a:p>
            <a:pPr marL="0" indent="0">
              <a:buNone/>
            </a:pPr>
            <a:r>
              <a:rPr lang="en-US" dirty="0"/>
              <a:t>But if I can’t trust my own thinking, of course, I can’t trust the arguments leading to atheism, and therefore have no reason to be an atheist, or anything else. Unless I believe in God, I can’t believe in thought; so I can never use thought to disbelieve in God.”</a:t>
            </a:r>
          </a:p>
        </p:txBody>
      </p:sp>
    </p:spTree>
    <p:extLst>
      <p:ext uri="{BB962C8B-B14F-4D97-AF65-F5344CB8AC3E}">
        <p14:creationId xmlns:p14="http://schemas.microsoft.com/office/powerpoint/2010/main" val="19871306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8A944E9-FB67-EC45-9B0C-38D3DA74FE7C}"/>
              </a:ext>
            </a:extLst>
          </p:cNvPr>
          <p:cNvSpPr txBox="1">
            <a:spLocks/>
          </p:cNvSpPr>
          <p:nvPr/>
        </p:nvSpPr>
        <p:spPr>
          <a:xfrm>
            <a:off x="838200" y="2582491"/>
            <a:ext cx="10515600" cy="18294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cap="all" spc="150" baseline="0">
                <a:solidFill>
                  <a:schemeClr val="bg1"/>
                </a:solidFill>
                <a:latin typeface="Source Sans Pro" panose="020B0503030403020204" pitchFamily="34" charset="77"/>
                <a:ea typeface="+mj-ea"/>
                <a:cs typeface="+mj-cs"/>
              </a:defRPr>
            </a:lvl1pPr>
          </a:lstStyle>
          <a:p>
            <a:r>
              <a:rPr lang="en-US" dirty="0">
                <a:solidFill>
                  <a:srgbClr val="863A7D"/>
                </a:solidFill>
              </a:rPr>
              <a:t>The Life (the beautiful):</a:t>
            </a:r>
            <a:br>
              <a:rPr lang="en-US" dirty="0">
                <a:solidFill>
                  <a:srgbClr val="96408C"/>
                </a:solidFill>
              </a:rPr>
            </a:br>
            <a:r>
              <a:rPr lang="en-US" dirty="0"/>
              <a:t>The key to meaningful life</a:t>
            </a:r>
          </a:p>
        </p:txBody>
      </p:sp>
      <p:sp>
        <p:nvSpPr>
          <p:cNvPr id="6" name="Title 5">
            <a:extLst>
              <a:ext uri="{FF2B5EF4-FFF2-40B4-BE49-F238E27FC236}">
                <a16:creationId xmlns:a16="http://schemas.microsoft.com/office/drawing/2014/main" id="{9F84D629-D7AA-E53E-89DC-719B250731C2}"/>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0329846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815"/>
          <a:stretch/>
        </p:blipFill>
        <p:spPr bwMode="auto">
          <a:xfrm flipH="1">
            <a:off x="950846" y="1542792"/>
            <a:ext cx="3389308" cy="471569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601CE58D-8F50-414E-9382-51532E43C63C}"/>
              </a:ext>
            </a:extLst>
          </p:cNvPr>
          <p:cNvSpPr>
            <a:spLocks noGrp="1"/>
          </p:cNvSpPr>
          <p:nvPr>
            <p:ph type="title"/>
          </p:nvPr>
        </p:nvSpPr>
        <p:spPr/>
        <p:txBody>
          <a:bodyPr/>
          <a:lstStyle/>
          <a:p>
            <a:r>
              <a:rPr lang="en-US" dirty="0"/>
              <a:t>C.S. Lewis, Broadcast Talks</a:t>
            </a:r>
          </a:p>
        </p:txBody>
      </p:sp>
      <p:sp>
        <p:nvSpPr>
          <p:cNvPr id="9" name="Content Placeholder 8">
            <a:extLst>
              <a:ext uri="{FF2B5EF4-FFF2-40B4-BE49-F238E27FC236}">
                <a16:creationId xmlns:a16="http://schemas.microsoft.com/office/drawing/2014/main" id="{C0DDB6EB-AB73-5342-8A96-C51EBC544219}"/>
              </a:ext>
            </a:extLst>
          </p:cNvPr>
          <p:cNvSpPr>
            <a:spLocks noGrp="1"/>
          </p:cNvSpPr>
          <p:nvPr>
            <p:ph idx="1"/>
          </p:nvPr>
        </p:nvSpPr>
        <p:spPr>
          <a:xfrm>
            <a:off x="4552750" y="3039586"/>
            <a:ext cx="6801050" cy="1625851"/>
          </a:xfrm>
        </p:spPr>
        <p:txBody>
          <a:bodyPr/>
          <a:lstStyle/>
          <a:p>
            <a:pPr marL="0" indent="0">
              <a:buNone/>
            </a:pPr>
            <a:r>
              <a:rPr lang="en-US" dirty="0"/>
              <a:t>“I believe in Christianity as I believe that the sun has risen, not only because I see it, but because by it I see everything else.” </a:t>
            </a:r>
          </a:p>
        </p:txBody>
      </p:sp>
    </p:spTree>
    <p:extLst>
      <p:ext uri="{BB962C8B-B14F-4D97-AF65-F5344CB8AC3E}">
        <p14:creationId xmlns:p14="http://schemas.microsoft.com/office/powerpoint/2010/main" val="16559743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329AF3-7861-0445-84AC-1B3A44CFFE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1545" y="2851148"/>
            <a:ext cx="3648910" cy="1155705"/>
          </a:xfrm>
          <a:prstGeom prst="rect">
            <a:avLst/>
          </a:prstGeom>
        </p:spPr>
      </p:pic>
      <p:pic>
        <p:nvPicPr>
          <p:cNvPr id="3" name="Picture 2" descr="A picture containing clipart&#10;&#10;Description automatically generated">
            <a:extLst>
              <a:ext uri="{FF2B5EF4-FFF2-40B4-BE49-F238E27FC236}">
                <a16:creationId xmlns:a16="http://schemas.microsoft.com/office/drawing/2014/main" id="{124AA6B7-0851-424B-BF01-BB7179A8DB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3192" y="2548128"/>
            <a:ext cx="3785616" cy="1761744"/>
          </a:xfrm>
          <a:prstGeom prst="rect">
            <a:avLst/>
          </a:prstGeom>
        </p:spPr>
      </p:pic>
    </p:spTree>
    <p:extLst>
      <p:ext uri="{BB962C8B-B14F-4D97-AF65-F5344CB8AC3E}">
        <p14:creationId xmlns:p14="http://schemas.microsoft.com/office/powerpoint/2010/main" val="1751124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reat Bend, KS : Main Street (Hwy 281) Downtown"/>
          <p:cNvPicPr>
            <a:picLocks noChangeAspect="1" noChangeArrowheads="1"/>
          </p:cNvPicPr>
          <p:nvPr/>
        </p:nvPicPr>
        <p:blipFill rotWithShape="1">
          <a:blip r:embed="rId3">
            <a:extLst>
              <a:ext uri="{28A0092B-C50C-407E-A947-70E740481C1C}">
                <a14:useLocalDpi xmlns:a14="http://schemas.microsoft.com/office/drawing/2010/main" val="0"/>
              </a:ext>
            </a:extLst>
          </a:blip>
          <a:srcRect l="8146" b="30447"/>
          <a:stretch/>
        </p:blipFill>
        <p:spPr bwMode="auto">
          <a:xfrm>
            <a:off x="0" y="-65988"/>
            <a:ext cx="12192000" cy="6923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84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29DC6-D664-4B8F-A6EE-26210564093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271007D-8660-46AC-93BD-892341E6940B}"/>
              </a:ext>
            </a:extLst>
          </p:cNvPr>
          <p:cNvSpPr>
            <a:spLocks noGrp="1"/>
          </p:cNvSpPr>
          <p:nvPr>
            <p:ph type="body" idx="1"/>
          </p:nvPr>
        </p:nvSpPr>
        <p:spPr/>
        <p:txBody>
          <a:bodyPr/>
          <a:lstStyle/>
          <a:p>
            <a:endParaRPr lang="en-US"/>
          </a:p>
        </p:txBody>
      </p:sp>
      <p:pic>
        <p:nvPicPr>
          <p:cNvPr id="1026" name="Picture 2" descr="Image result for summit ministries">
            <a:extLst>
              <a:ext uri="{FF2B5EF4-FFF2-40B4-BE49-F238E27FC236}">
                <a16:creationId xmlns:a16="http://schemas.microsoft.com/office/drawing/2014/main" id="{8A887268-947B-4E3C-9954-8DD257F46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8708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782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BC4045-16A5-4CAB-8784-B30B37428D3E}"/>
              </a:ext>
            </a:extLst>
          </p:cNvPr>
          <p:cNvSpPr>
            <a:spLocks noGrp="1"/>
          </p:cNvSpPr>
          <p:nvPr>
            <p:ph type="ctrTitle"/>
          </p:nvPr>
        </p:nvSpPr>
        <p:spPr>
          <a:xfrm>
            <a:off x="849630" y="1328103"/>
            <a:ext cx="9144000" cy="2387600"/>
          </a:xfrm>
        </p:spPr>
        <p:txBody>
          <a:bodyPr/>
          <a:lstStyle/>
          <a:p>
            <a:r>
              <a:rPr lang="en-US" dirty="0"/>
              <a:t>How do we find meaning in a fleeting life?</a:t>
            </a:r>
          </a:p>
        </p:txBody>
      </p:sp>
    </p:spTree>
    <p:extLst>
      <p:ext uri="{BB962C8B-B14F-4D97-AF65-F5344CB8AC3E}">
        <p14:creationId xmlns:p14="http://schemas.microsoft.com/office/powerpoint/2010/main" val="1631954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en Americans Don't Riot, Politicians Feel Unrestrained - The ...">
            <a:extLst>
              <a:ext uri="{FF2B5EF4-FFF2-40B4-BE49-F238E27FC236}">
                <a16:creationId xmlns:a16="http://schemas.microsoft.com/office/drawing/2014/main" id="{60439B0A-BB5A-4ACF-BF0C-4279D9619B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131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908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CABDD-4F4A-4487-BEB0-C5DD70F5D216}"/>
              </a:ext>
            </a:extLst>
          </p:cNvPr>
          <p:cNvSpPr>
            <a:spLocks noGrp="1"/>
          </p:cNvSpPr>
          <p:nvPr>
            <p:ph type="title"/>
          </p:nvPr>
        </p:nvSpPr>
        <p:spPr/>
        <p:txBody>
          <a:bodyPr/>
          <a:lstStyle/>
          <a:p>
            <a:endParaRPr lang="en-US">
              <a:solidFill>
                <a:schemeClr val="bg1"/>
              </a:solidFill>
            </a:endParaRPr>
          </a:p>
        </p:txBody>
      </p:sp>
      <p:sp>
        <p:nvSpPr>
          <p:cNvPr id="3" name="Content Placeholder 2">
            <a:extLst>
              <a:ext uri="{FF2B5EF4-FFF2-40B4-BE49-F238E27FC236}">
                <a16:creationId xmlns:a16="http://schemas.microsoft.com/office/drawing/2014/main" id="{486CD851-41E6-465F-B921-EC12AA2EA649}"/>
              </a:ext>
            </a:extLst>
          </p:cNvPr>
          <p:cNvSpPr>
            <a:spLocks noGrp="1"/>
          </p:cNvSpPr>
          <p:nvPr>
            <p:ph idx="1"/>
          </p:nvPr>
        </p:nvSpPr>
        <p:spPr/>
        <p:txBody>
          <a:bodyPr/>
          <a:lstStyle/>
          <a:p>
            <a:endParaRPr lang="en-US"/>
          </a:p>
        </p:txBody>
      </p:sp>
      <p:pic>
        <p:nvPicPr>
          <p:cNvPr id="14338" name="Picture 2" descr="Image result for bumper stickers">
            <a:extLst>
              <a:ext uri="{FF2B5EF4-FFF2-40B4-BE49-F238E27FC236}">
                <a16:creationId xmlns:a16="http://schemas.microsoft.com/office/drawing/2014/main" id="{19153D7D-1FE5-40FA-B841-4320802A16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262" y="0"/>
            <a:ext cx="1665910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506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defeat virus">
            <a:extLst>
              <a:ext uri="{FF2B5EF4-FFF2-40B4-BE49-F238E27FC236}">
                <a16:creationId xmlns:a16="http://schemas.microsoft.com/office/drawing/2014/main" id="{9DD377D5-EAEE-42B2-AFB9-3E94E55D06E4}"/>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C89706B-5354-400B-A6AD-578887DCD993}"/>
              </a:ext>
            </a:extLst>
          </p:cNvPr>
          <p:cNvSpPr>
            <a:spLocks noGrp="1"/>
          </p:cNvSpPr>
          <p:nvPr>
            <p:ph type="ctrTitle"/>
          </p:nvPr>
        </p:nvSpPr>
        <p:spPr>
          <a:xfrm>
            <a:off x="981940" y="3492500"/>
            <a:ext cx="10228119" cy="1288327"/>
          </a:xfrm>
          <a:effectLst>
            <a:outerShdw blurRad="50800" dist="38100" dir="2700000" algn="tl" rotWithShape="0">
              <a:prstClr val="black">
                <a:alpha val="40000"/>
              </a:prstClr>
            </a:outerShdw>
          </a:effectLst>
        </p:spPr>
        <p:txBody>
          <a:bodyPr>
            <a:noAutofit/>
          </a:bodyPr>
          <a:lstStyle/>
          <a:p>
            <a:pPr algn="ctr"/>
            <a:r>
              <a:rPr lang="en-US" sz="9600" cap="none" dirty="0">
                <a:solidFill>
                  <a:schemeClr val="tx1"/>
                </a:solidFill>
              </a:rPr>
              <a:t>Bad ideas are </a:t>
            </a:r>
            <a:br>
              <a:rPr lang="en-US" sz="9600" cap="none" dirty="0">
                <a:solidFill>
                  <a:schemeClr val="tx1"/>
                </a:solidFill>
              </a:rPr>
            </a:br>
            <a:r>
              <a:rPr lang="en-US" sz="9600" cap="none" dirty="0">
                <a:solidFill>
                  <a:schemeClr val="tx1"/>
                </a:solidFill>
              </a:rPr>
              <a:t>like viruses</a:t>
            </a:r>
          </a:p>
        </p:txBody>
      </p:sp>
    </p:spTree>
    <p:extLst>
      <p:ext uri="{BB962C8B-B14F-4D97-AF65-F5344CB8AC3E}">
        <p14:creationId xmlns:p14="http://schemas.microsoft.com/office/powerpoint/2010/main" val="2667890989"/>
      </p:ext>
    </p:extLst>
  </p:cSld>
  <p:clrMapOvr>
    <a:masterClrMapping/>
  </p:clrMapOvr>
</p:sld>
</file>

<file path=ppt/theme/theme1.xml><?xml version="1.0" encoding="utf-8"?>
<a:theme xmlns:a="http://schemas.openxmlformats.org/drawingml/2006/main" name="Office Theme">
  <a:themeElements>
    <a:clrScheme name="Custom 1">
      <a:dk1>
        <a:srgbClr val="FFFFFF"/>
      </a:dk1>
      <a:lt1>
        <a:srgbClr val="000000"/>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V-Template" id="{FAD8D628-66F9-2248-A689-05754B7FF133}" vid="{4404EAAA-F8D7-4C43-9DEA-7FC740873E3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21168</TotalTime>
  <Words>1997</Words>
  <Application>Microsoft Macintosh PowerPoint</Application>
  <PresentationFormat>Widescreen</PresentationFormat>
  <Paragraphs>174</Paragraphs>
  <Slides>36</Slides>
  <Notes>27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Calibri</vt:lpstr>
      <vt:lpstr>Corbel</vt:lpstr>
      <vt:lpstr>Roboto</vt:lpstr>
      <vt:lpstr>Source Sans Pro</vt:lpstr>
      <vt:lpstr>Source Sans Pro Light</vt:lpstr>
      <vt:lpstr>Source Sans Pro Regular</vt:lpstr>
      <vt:lpstr>Office Theme</vt:lpstr>
      <vt:lpstr>Fast Track to the World of Ideas</vt:lpstr>
      <vt:lpstr>Summit Ministries</vt:lpstr>
      <vt:lpstr>PowerPoint Presentation</vt:lpstr>
      <vt:lpstr>PowerPoint Presentation</vt:lpstr>
      <vt:lpstr>PowerPoint Presentation</vt:lpstr>
      <vt:lpstr>How do we find meaning in a fleeting life?</vt:lpstr>
      <vt:lpstr>PowerPoint Presentation</vt:lpstr>
      <vt:lpstr>PowerPoint Presentation</vt:lpstr>
      <vt:lpstr>Bad ideas are  like viruses</vt:lpstr>
      <vt:lpstr>PowerPoint Presentation</vt:lpstr>
      <vt:lpstr>PowerPoint Presentation</vt:lpstr>
      <vt:lpstr>PowerPoint Presentation</vt:lpstr>
      <vt:lpstr>PowerPoint Presentation</vt:lpstr>
      <vt:lpstr>PowerPoint Presentation</vt:lpstr>
      <vt:lpstr>PowerPoint Presentation</vt:lpstr>
      <vt:lpstr>Secularism: Matter</vt:lpstr>
      <vt:lpstr>PowerPoint Presentation</vt:lpstr>
      <vt:lpstr>PowerPoint Presentation</vt:lpstr>
      <vt:lpstr>New Spirituality: Oneness</vt:lpstr>
      <vt:lpstr>PowerPoint Presentation</vt:lpstr>
      <vt:lpstr>Marxism: Revolution</vt:lpstr>
      <vt:lpstr>Karl Marx, Communist Manifesto</vt:lpstr>
      <vt:lpstr>Islam: Submission</vt:lpstr>
      <vt:lpstr>Postmodernism: Suspicion</vt:lpstr>
      <vt:lpstr>Martin Heidegger</vt:lpstr>
      <vt:lpstr>Christianity: Healing</vt:lpstr>
      <vt:lpstr>PowerPoint Presentation</vt:lpstr>
      <vt:lpstr>What did Jesus claim to be?</vt:lpstr>
      <vt:lpstr>The Way (the good):  A moral course of action</vt:lpstr>
      <vt:lpstr>Christians, acting on biblical beliefs…</vt:lpstr>
      <vt:lpstr>PowerPoint Presentation</vt:lpstr>
      <vt:lpstr>C.S. Lewis, Broadcast Talks</vt:lpstr>
      <vt:lpstr>C.S. Lewis, Broadcast Talks</vt:lpstr>
      <vt:lpstr>PowerPoint Presentation</vt:lpstr>
      <vt:lpstr>C.S. Lewis, Broadcast Talks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dc:creator>
  <cp:lastModifiedBy>Heather Sewell</cp:lastModifiedBy>
  <cp:revision>200</cp:revision>
  <cp:lastPrinted>2022-11-15T18:56:56Z</cp:lastPrinted>
  <dcterms:created xsi:type="dcterms:W3CDTF">2018-02-07T14:26:54Z</dcterms:created>
  <dcterms:modified xsi:type="dcterms:W3CDTF">2023-01-31T01:02:52Z</dcterms:modified>
</cp:coreProperties>
</file>